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402" r:id="rId2"/>
    <p:sldMasterId id="2147485388" r:id="rId3"/>
    <p:sldMasterId id="2147485392" r:id="rId4"/>
  </p:sldMasterIdLst>
  <p:notesMasterIdLst>
    <p:notesMasterId r:id="rId15"/>
  </p:notesMasterIdLst>
  <p:handoutMasterIdLst>
    <p:handoutMasterId r:id="rId16"/>
  </p:handoutMasterIdLst>
  <p:sldIdLst>
    <p:sldId id="268" r:id="rId5"/>
    <p:sldId id="324" r:id="rId6"/>
    <p:sldId id="332" r:id="rId7"/>
    <p:sldId id="333" r:id="rId8"/>
    <p:sldId id="334" r:id="rId9"/>
    <p:sldId id="335" r:id="rId10"/>
    <p:sldId id="336" r:id="rId11"/>
    <p:sldId id="339" r:id="rId12"/>
    <p:sldId id="331" r:id="rId13"/>
    <p:sldId id="337" r:id="rId14"/>
  </p:sldIdLst>
  <p:sldSz cx="9144000" cy="6858000" type="screen4x3"/>
  <p:notesSz cx="7010400" cy="9236075"/>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ichaud" initials="DM"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1"/>
    <a:srgbClr val="1F2720"/>
    <a:srgbClr val="139AF0"/>
    <a:srgbClr val="021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09"/>
  </p:normalViewPr>
  <p:slideViewPr>
    <p:cSldViewPr snapToGrid="0" snapToObjects="1">
      <p:cViewPr>
        <p:scale>
          <a:sx n="66" d="100"/>
          <a:sy n="66" d="100"/>
        </p:scale>
        <p:origin x="1293" y="99"/>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7" d="100"/>
          <a:sy n="67" d="100"/>
        </p:scale>
        <p:origin x="-261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41" y="0"/>
            <a:ext cx="3038475" cy="46212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98B76C-46F2-4F40-90B4-A930B6D1F519}" type="datetimeFigureOut">
              <a:rPr lang="en-US" altLang="en-US"/>
              <a:pPr>
                <a:defRPr/>
              </a:pPr>
              <a:t>5/20/2019</a:t>
            </a:fld>
            <a:endParaRPr lang="en-US" altLang="en-US"/>
          </a:p>
        </p:txBody>
      </p:sp>
      <p:sp>
        <p:nvSpPr>
          <p:cNvPr id="4" name="Footer Placeholder 3"/>
          <p:cNvSpPr>
            <a:spLocks noGrp="1"/>
          </p:cNvSpPr>
          <p:nvPr>
            <p:ph type="ftr" sz="quarter" idx="2"/>
          </p:nvPr>
        </p:nvSpPr>
        <p:spPr>
          <a:xfrm>
            <a:off x="3" y="8772378"/>
            <a:ext cx="3038475" cy="462120"/>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41" y="8772378"/>
            <a:ext cx="3038475" cy="46212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B240320-DBAC-4722-88F3-7C6206E88D5F}" type="slidenum">
              <a:rPr lang="en-US" altLang="en-US"/>
              <a:pPr>
                <a:defRPr/>
              </a:pPr>
              <a:t>‹#›</a:t>
            </a:fld>
            <a:endParaRPr lang="en-US" altLang="en-US"/>
          </a:p>
        </p:txBody>
      </p:sp>
    </p:spTree>
    <p:extLst>
      <p:ext uri="{BB962C8B-B14F-4D97-AF65-F5344CB8AC3E}">
        <p14:creationId xmlns:p14="http://schemas.microsoft.com/office/powerpoint/2010/main" val="2742678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41" y="0"/>
            <a:ext cx="3038475" cy="46212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45E28C7-99EF-4C29-B2FE-4BF6A49E22DF}" type="datetimeFigureOut">
              <a:rPr lang="en-US" altLang="en-US"/>
              <a:pPr>
                <a:defRPr/>
              </a:pPr>
              <a:t>5/20/2019</a:t>
            </a:fld>
            <a:endParaRPr lang="en-US" alt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7769"/>
            <a:ext cx="5607050" cy="415591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772378"/>
            <a:ext cx="3038475" cy="462120"/>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41" y="8772378"/>
            <a:ext cx="3038475" cy="46212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27CE920-BC4E-4EF0-973E-FD48CA1CE24D}" type="slidenum">
              <a:rPr lang="en-US" altLang="en-US"/>
              <a:pPr>
                <a:defRPr/>
              </a:pPr>
              <a:t>‹#›</a:t>
            </a:fld>
            <a:endParaRPr lang="en-US" altLang="en-US"/>
          </a:p>
        </p:txBody>
      </p:sp>
    </p:spTree>
    <p:extLst>
      <p:ext uri="{BB962C8B-B14F-4D97-AF65-F5344CB8AC3E}">
        <p14:creationId xmlns:p14="http://schemas.microsoft.com/office/powerpoint/2010/main" val="344801454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1" name="Title 329"/>
          <p:cNvSpPr>
            <a:spLocks noGrp="1"/>
          </p:cNvSpPr>
          <p:nvPr>
            <p:ph type="title" hasCustomPrompt="1"/>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a:t>TITLE OF YOUR PRESENTATION</a:t>
            </a:r>
          </a:p>
        </p:txBody>
      </p:sp>
      <p:sp>
        <p:nvSpPr>
          <p:cNvPr id="72" name="Text Placeholder 331"/>
          <p:cNvSpPr>
            <a:spLocks noGrp="1"/>
          </p:cNvSpPr>
          <p:nvPr>
            <p:ph type="body" sz="quarter" idx="13" hasCustomPrompt="1"/>
          </p:nvPr>
        </p:nvSpPr>
        <p:spPr>
          <a:xfrm>
            <a:off x="1275797" y="2437317"/>
            <a:ext cx="6959257" cy="875885"/>
          </a:xfrm>
          <a:prstGeom prst="rect">
            <a:avLst/>
          </a:prstGeom>
        </p:spPr>
        <p:txBody>
          <a:bodyPr lIns="0" tIns="0" rIns="0" bIns="0">
            <a:normAutofit/>
          </a:bodyPr>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
        <p:nvSpPr>
          <p:cNvPr id="75" name="Text Placeholder 331"/>
          <p:cNvSpPr>
            <a:spLocks noGrp="1"/>
          </p:cNvSpPr>
          <p:nvPr>
            <p:ph type="body" sz="quarter" idx="15" hasCustomPrompt="1"/>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Name of Presenter, Title</a:t>
            </a:r>
            <a:br>
              <a:rPr lang="en-US" dirty="0"/>
            </a:br>
            <a:r>
              <a:rPr lang="en-US" dirty="0"/>
              <a:t>Location, Date</a:t>
            </a:r>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3" name="Group 65"/>
          <p:cNvGrpSpPr>
            <a:grpSpLocks/>
          </p:cNvGrpSpPr>
          <p:nvPr userDrawn="1"/>
        </p:nvGrpSpPr>
        <p:grpSpPr bwMode="auto">
          <a:xfrm>
            <a:off x="371789" y="6269053"/>
            <a:ext cx="8224315" cy="261049"/>
            <a:chOff x="202219" y="1895846"/>
            <a:chExt cx="8223381" cy="261239"/>
          </a:xfrm>
        </p:grpSpPr>
        <p:sp>
          <p:nvSpPr>
            <p:cNvPr id="74"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l" eaLnBrk="1" hangingPunct="1">
                <a:spcBef>
                  <a:spcPts val="200"/>
                </a:spcBef>
              </a:pPr>
              <a:r>
                <a:rPr lang="en-US" altLang="en-US" sz="1400" b="0" dirty="0">
                  <a:solidFill>
                    <a:schemeClr val="tx1"/>
                  </a:solidFill>
                  <a:latin typeface="+mn-lt"/>
                </a:rPr>
                <a:t>www.worldbank.org/water  |  www.blogs.worldbank.org/water   |        @</a:t>
              </a:r>
              <a:r>
                <a:rPr lang="en-US" altLang="en-US" sz="1400" b="0" dirty="0" err="1">
                  <a:solidFill>
                    <a:schemeClr val="tx1"/>
                  </a:solidFill>
                  <a:latin typeface="+mn-lt"/>
                </a:rPr>
                <a:t>WorldBankWater</a:t>
              </a:r>
              <a:endParaRPr lang="en-US" altLang="en-US" sz="1400" b="0" dirty="0">
                <a:solidFill>
                  <a:schemeClr val="tx1"/>
                </a:solidFill>
                <a:latin typeface="+mn-lt"/>
              </a:endParaRPr>
            </a:p>
          </p:txBody>
        </p:sp>
        <p:pic>
          <p:nvPicPr>
            <p:cNvPr id="80"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39661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5"/>
            <a:ext cx="9144000" cy="2378075"/>
          </a:xfrm>
          <a:prstGeom prst="rect">
            <a:avLst/>
          </a:prstGeom>
          <a:solidFill>
            <a:schemeClr val="tx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8" name="Text Placeholder 331"/>
          <p:cNvSpPr>
            <a:spLocks noGrp="1"/>
          </p:cNvSpPr>
          <p:nvPr>
            <p:ph type="body" sz="quarter" idx="13" hasCustomPrompt="1"/>
          </p:nvPr>
        </p:nvSpPr>
        <p:spPr>
          <a:xfrm>
            <a:off x="431800" y="4681311"/>
            <a:ext cx="8285018" cy="1550156"/>
          </a:xfrm>
          <a:prstGeom prst="rect">
            <a:avLst/>
          </a:prstGeom>
        </p:spPr>
        <p:txBody>
          <a:bodyPr lIns="0" tIns="0" rIns="0" bIns="0"/>
          <a:lstStyle>
            <a:lvl1pPr>
              <a:lnSpc>
                <a:spcPct val="100000"/>
              </a:lnSpc>
              <a:defRPr sz="26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Add New Section Title</a:t>
            </a:r>
          </a:p>
        </p:txBody>
      </p:sp>
      <p:sp>
        <p:nvSpPr>
          <p:cNvPr id="3" name="Picture Placeholder 2"/>
          <p:cNvSpPr>
            <a:spLocks noGrp="1"/>
          </p:cNvSpPr>
          <p:nvPr>
            <p:ph type="pic" sz="quarter" idx="14"/>
          </p:nvPr>
        </p:nvSpPr>
        <p:spPr>
          <a:xfrm>
            <a:off x="0" y="0"/>
            <a:ext cx="9144000" cy="4479925"/>
          </a:xfrm>
          <a:prstGeom prst="rect">
            <a:avLst/>
          </a:prstGeom>
        </p:spPr>
        <p:txBody>
          <a:bodyPr/>
          <a:lstStyle>
            <a:lvl1pPr>
              <a:defRPr baseline="0"/>
            </a:lvl1pPr>
          </a:lstStyle>
          <a:p>
            <a:pPr lvl="0"/>
            <a:r>
              <a:rPr lang="en-US" noProof="0"/>
              <a:t>Drag picture to placeholder or click icon to add</a:t>
            </a:r>
            <a:endParaRPr lang="en-US" noProof="0"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Blue Closing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1" name="Title 329"/>
          <p:cNvSpPr>
            <a:spLocks noGrp="1"/>
          </p:cNvSpPr>
          <p:nvPr>
            <p:ph type="title" hasCustomPrompt="1"/>
          </p:nvPr>
        </p:nvSpPr>
        <p:spPr>
          <a:xfrm>
            <a:off x="1280160" y="195555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a:t>WRITE “THANK YOU”, “GRACIAS” OR “MERCI” HERE</a:t>
            </a:r>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8" name="Group 65"/>
          <p:cNvGrpSpPr>
            <a:grpSpLocks/>
          </p:cNvGrpSpPr>
          <p:nvPr userDrawn="1"/>
        </p:nvGrpSpPr>
        <p:grpSpPr bwMode="auto">
          <a:xfrm>
            <a:off x="371789" y="6269053"/>
            <a:ext cx="8224315" cy="261049"/>
            <a:chOff x="202219" y="1895846"/>
            <a:chExt cx="8223381" cy="261239"/>
          </a:xfrm>
        </p:grpSpPr>
        <p:sp>
          <p:nvSpPr>
            <p:cNvPr id="69"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l" eaLnBrk="1" hangingPunct="1">
                <a:spcBef>
                  <a:spcPts val="200"/>
                </a:spcBef>
              </a:pPr>
              <a:r>
                <a:rPr lang="en-US" altLang="en-US" sz="1400" b="0" dirty="0">
                  <a:solidFill>
                    <a:schemeClr val="tx1"/>
                  </a:solidFill>
                  <a:latin typeface="+mn-lt"/>
                </a:rPr>
                <a:t>www.worldbank.org/water  |  www.blogs.worldbank.org/water   |        @</a:t>
              </a:r>
              <a:r>
                <a:rPr lang="en-US" altLang="en-US" sz="1400" b="0" dirty="0" err="1">
                  <a:solidFill>
                    <a:schemeClr val="tx1"/>
                  </a:solidFill>
                  <a:latin typeface="+mn-lt"/>
                </a:rPr>
                <a:t>WorldBankWater</a:t>
              </a:r>
              <a:endParaRPr lang="en-US" altLang="en-US" sz="1400" b="0" dirty="0">
                <a:solidFill>
                  <a:schemeClr val="tx1"/>
                </a:solidFill>
                <a:latin typeface="+mn-lt"/>
              </a:endParaRPr>
            </a:p>
          </p:txBody>
        </p:sp>
        <p:pic>
          <p:nvPicPr>
            <p:cNvPr id="72"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070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Here (Arial 30, Bold)</a:t>
            </a:r>
          </a:p>
        </p:txBody>
      </p:sp>
      <p:sp>
        <p:nvSpPr>
          <p:cNvPr id="5" name="Text Placeholder 4"/>
          <p:cNvSpPr>
            <a:spLocks noGrp="1"/>
          </p:cNvSpPr>
          <p:nvPr>
            <p:ph type="body" sz="quarter" idx="11" hasCustomPrompt="1"/>
          </p:nvPr>
        </p:nvSpPr>
        <p:spPr>
          <a:xfrm>
            <a:off x="457201" y="1466850"/>
            <a:ext cx="8229600" cy="4592638"/>
          </a:xfr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223688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(Arial 30, Bold)</a:t>
            </a:r>
          </a:p>
        </p:txBody>
      </p:sp>
      <p:sp>
        <p:nvSpPr>
          <p:cNvPr id="8"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10" name="Content Placeholder 9"/>
          <p:cNvSpPr>
            <a:spLocks noGrp="1"/>
          </p:cNvSpPr>
          <p:nvPr>
            <p:ph sz="quarter" idx="12" hasCustomPrompt="1"/>
          </p:nvPr>
        </p:nvSpPr>
        <p:spPr>
          <a:xfrm>
            <a:off x="457200" y="1448563"/>
            <a:ext cx="8229600" cy="4560887"/>
          </a:xfrm>
        </p:spPr>
        <p:txBody>
          <a:bodyPr/>
          <a:lstStyle>
            <a:lvl1pPr marL="0" indent="0">
              <a:buNone/>
              <a:defRPr baseline="0"/>
            </a:lvl1pPr>
          </a:lstStyle>
          <a:p>
            <a:pPr lvl="0"/>
            <a:r>
              <a:rPr lang="en-US" dirty="0"/>
              <a:t>Picture, Graph, etc.</a:t>
            </a:r>
          </a:p>
        </p:txBody>
      </p:sp>
    </p:spTree>
    <p:extLst>
      <p:ext uri="{BB962C8B-B14F-4D97-AF65-F5344CB8AC3E}">
        <p14:creationId xmlns:p14="http://schemas.microsoft.com/office/powerpoint/2010/main" val="261417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51222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ntent Slid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3"/>
          <p:cNvSpPr>
            <a:spLocks noGrp="1"/>
          </p:cNvSpPr>
          <p:nvPr>
            <p:ph type="sldNum" sz="quarter" idx="10"/>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28091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71" name="Title 329"/>
          <p:cNvSpPr>
            <a:spLocks noGrp="1"/>
          </p:cNvSpPr>
          <p:nvPr>
            <p:ph type="title" hasCustomPrompt="1"/>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a:t>TITLE OF YOUR PRESENTATION</a:t>
            </a:r>
          </a:p>
        </p:txBody>
      </p:sp>
      <p:sp>
        <p:nvSpPr>
          <p:cNvPr id="72" name="Text Placeholder 331"/>
          <p:cNvSpPr>
            <a:spLocks noGrp="1"/>
          </p:cNvSpPr>
          <p:nvPr>
            <p:ph type="body" sz="quarter" idx="13" hasCustomPrompt="1"/>
          </p:nvPr>
        </p:nvSpPr>
        <p:spPr>
          <a:xfrm>
            <a:off x="1275797" y="2437317"/>
            <a:ext cx="6959257" cy="875885"/>
          </a:xfrm>
          <a:prstGeom prst="rect">
            <a:avLst/>
          </a:prstGeom>
        </p:spPr>
        <p:txBody>
          <a:bodyPr lIns="0" tIns="0" rIns="0" bIns="0">
            <a:normAutofit/>
          </a:bodyPr>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
        <p:nvSpPr>
          <p:cNvPr id="75" name="Text Placeholder 331"/>
          <p:cNvSpPr>
            <a:spLocks noGrp="1"/>
          </p:cNvSpPr>
          <p:nvPr>
            <p:ph type="body" sz="quarter" idx="15" hasCustomPrompt="1"/>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Name of Presenter, Title</a:t>
            </a:r>
            <a:br>
              <a:rPr lang="en-US" dirty="0"/>
            </a:br>
            <a:r>
              <a:rPr lang="en-US" dirty="0"/>
              <a:t>Location, Date</a:t>
            </a:r>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3" name="Group 65"/>
          <p:cNvGrpSpPr>
            <a:grpSpLocks/>
          </p:cNvGrpSpPr>
          <p:nvPr userDrawn="1"/>
        </p:nvGrpSpPr>
        <p:grpSpPr bwMode="auto">
          <a:xfrm>
            <a:off x="371789" y="6269053"/>
            <a:ext cx="8224315" cy="261049"/>
            <a:chOff x="202219" y="1895846"/>
            <a:chExt cx="8223381" cy="261239"/>
          </a:xfrm>
        </p:grpSpPr>
        <p:sp>
          <p:nvSpPr>
            <p:cNvPr id="74"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l" eaLnBrk="1" hangingPunct="1">
                <a:spcBef>
                  <a:spcPts val="200"/>
                </a:spcBef>
              </a:pPr>
              <a:r>
                <a:rPr lang="en-US" altLang="en-US" sz="1400" b="0" dirty="0">
                  <a:solidFill>
                    <a:schemeClr val="tx1"/>
                  </a:solidFill>
                  <a:latin typeface="+mn-lt"/>
                </a:rPr>
                <a:t>www.worldbank.org/water  |  www.blogs.worldbank.org/water   |        @</a:t>
              </a:r>
              <a:r>
                <a:rPr lang="en-US" altLang="en-US" sz="1400" b="0" dirty="0" err="1">
                  <a:solidFill>
                    <a:schemeClr val="tx1"/>
                  </a:solidFill>
                  <a:latin typeface="+mn-lt"/>
                </a:rPr>
                <a:t>WorldBankWater</a:t>
              </a:r>
              <a:endParaRPr lang="en-US" altLang="en-US" sz="1400" b="0" dirty="0">
                <a:solidFill>
                  <a:schemeClr val="tx1"/>
                </a:solidFill>
                <a:latin typeface="+mn-lt"/>
              </a:endParaRPr>
            </a:p>
          </p:txBody>
        </p:sp>
        <p:pic>
          <p:nvPicPr>
            <p:cNvPr id="80"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83018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357188" y="301625"/>
            <a:ext cx="8461375" cy="492125"/>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E067091C-D2E8-4B35-9C05-5008AC765F06}" type="slidenum">
              <a:rPr lang="en-US" smtClean="0"/>
              <a:pPr>
                <a:defRPr/>
              </a:pPr>
              <a:t>‹#›</a:t>
            </a:fld>
            <a:endParaRPr lang="en-US" dirty="0"/>
          </a:p>
        </p:txBody>
      </p:sp>
      <p:pic>
        <p:nvPicPr>
          <p:cNvPr id="4" name="Picture 3"/>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125"/>
                    </a14:imgEffect>
                    <a14:imgEffect>
                      <a14:saturation sat="316000"/>
                    </a14:imgEffect>
                  </a14:imgLayer>
                </a14:imgProps>
              </a:ext>
              <a:ext uri="{28A0092B-C50C-407E-A947-70E740481C1C}">
                <a14:useLocalDpi xmlns:a14="http://schemas.microsoft.com/office/drawing/2010/main"/>
              </a:ext>
            </a:extLst>
          </a:blip>
          <a:srcRect t="13008" b="29047"/>
          <a:stretch>
            <a:fillRect/>
          </a:stretch>
        </p:blipFill>
        <p:spPr bwMode="auto">
          <a:xfrm>
            <a:off x="0" y="0"/>
            <a:ext cx="9144000" cy="6858000"/>
          </a:xfrm>
          <a:prstGeom prst="rect">
            <a:avLst/>
          </a:prstGeom>
          <a:blipFill>
            <a:blip r:embed="rId4"/>
            <a:tile tx="0" ty="0" sx="100000" sy="100000" flip="none" algn="tl"/>
          </a:blipFill>
          <a:ln>
            <a:noFill/>
          </a:ln>
          <a:effectLst/>
          <a:extLst/>
        </p:spPr>
      </p:pic>
      <p:sp>
        <p:nvSpPr>
          <p:cNvPr id="6" name="Text Placeholder 331"/>
          <p:cNvSpPr>
            <a:spLocks noGrp="1"/>
          </p:cNvSpPr>
          <p:nvPr>
            <p:ph type="body" sz="quarter" idx="13" hasCustomPrompt="1"/>
          </p:nvPr>
        </p:nvSpPr>
        <p:spPr>
          <a:xfrm>
            <a:off x="1525172" y="2437317"/>
            <a:ext cx="6959257" cy="875885"/>
          </a:xfrm>
          <a:prstGeom prst="rect">
            <a:avLst/>
          </a:prstGeom>
        </p:spPr>
        <p:txBody>
          <a:bodyPr lIns="0" tIns="0" rIns="0" bIns="0">
            <a:normAutofit/>
          </a:bodyPr>
          <a:lstStyle>
            <a:lvl1pPr>
              <a:lnSpc>
                <a:spcPct val="100000"/>
              </a:lnSpc>
              <a:spcBef>
                <a:spcPts val="0"/>
              </a:spcBef>
              <a:defRPr sz="26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sp>
        <p:nvSpPr>
          <p:cNvPr id="7" name="Text Placeholder 331"/>
          <p:cNvSpPr>
            <a:spLocks noGrp="1"/>
          </p:cNvSpPr>
          <p:nvPr>
            <p:ph type="body" sz="quarter" idx="14" hasCustomPrompt="1"/>
          </p:nvPr>
        </p:nvSpPr>
        <p:spPr>
          <a:xfrm>
            <a:off x="1518897" y="1561432"/>
            <a:ext cx="6959257" cy="875885"/>
          </a:xfrm>
          <a:prstGeom prst="rect">
            <a:avLst/>
          </a:prstGeom>
        </p:spPr>
        <p:txBody>
          <a:bodyPr lIns="0" tIns="0" rIns="0" bIns="0">
            <a:normAutofit/>
          </a:bodyPr>
          <a:lstStyle>
            <a:lvl1pPr>
              <a:lnSpc>
                <a:spcPct val="100000"/>
              </a:lnSpc>
              <a:spcBef>
                <a:spcPts val="0"/>
              </a:spcBef>
              <a:defRPr sz="3600" b="1"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r>
              <a:rPr lang="en-US" kern="0" dirty="0"/>
              <a:t>ADD NEW SECTION TITLE</a:t>
            </a:r>
          </a:p>
        </p:txBody>
      </p:sp>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53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ection Slide">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hasCustomPrompt="1"/>
          </p:nvPr>
        </p:nvSpPr>
        <p:spPr>
          <a:xfrm>
            <a:off x="865910" y="1306550"/>
            <a:ext cx="7296726" cy="1450437"/>
          </a:xfrm>
          <a:prstGeom prst="rect">
            <a:avLst/>
          </a:prstGeom>
        </p:spPr>
        <p:txBody>
          <a:bodyPr lIns="0" tIns="0" rIns="0" bIns="0" anchor="b">
            <a:normAutofit/>
          </a:bodyPr>
          <a:lstStyle>
            <a:lvl1pPr>
              <a:defRPr sz="3600" b="1" cap="none" baseline="0">
                <a:solidFill>
                  <a:schemeClr val="bg2"/>
                </a:solidFill>
              </a:defRPr>
            </a:lvl1pPr>
          </a:lstStyle>
          <a:p>
            <a:r>
              <a:rPr lang="en-US" dirty="0"/>
              <a:t>ADD NEW SECTION TITLE</a:t>
            </a:r>
          </a:p>
        </p:txBody>
      </p:sp>
      <p:sp>
        <p:nvSpPr>
          <p:cNvPr id="332" name="Text Placeholder 331"/>
          <p:cNvSpPr>
            <a:spLocks noGrp="1"/>
          </p:cNvSpPr>
          <p:nvPr>
            <p:ph type="body" sz="quarter" idx="13" hasCustomPrompt="1"/>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pic>
        <p:nvPicPr>
          <p:cNvPr id="63"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593602" y="6199058"/>
            <a:ext cx="2300874"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97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lue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tx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61"/>
          <p:cNvSpPr>
            <a:spLocks noChangeArrowheads="1"/>
          </p:cNvSpPr>
          <p:nvPr/>
        </p:nvSpPr>
        <p:spPr bwMode="auto">
          <a:xfrm>
            <a:off x="0" y="2828925"/>
            <a:ext cx="9144000" cy="176213"/>
          </a:xfrm>
          <a:prstGeom prst="rect">
            <a:avLst/>
          </a:prstGeom>
          <a:solidFill>
            <a:schemeClr val="bg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hasCustomPrompt="1"/>
          </p:nvPr>
        </p:nvSpPr>
        <p:spPr>
          <a:xfrm>
            <a:off x="865910" y="1306550"/>
            <a:ext cx="7296726" cy="1353523"/>
          </a:xfrm>
          <a:prstGeom prst="rect">
            <a:avLst/>
          </a:prstGeom>
        </p:spPr>
        <p:txBody>
          <a:bodyPr lIns="0" tIns="0" rIns="0" bIns="0" anchor="b">
            <a:normAutofit/>
          </a:bodyPr>
          <a:lstStyle>
            <a:lvl1pPr>
              <a:defRPr sz="3800" b="1" cap="none" baseline="0">
                <a:solidFill>
                  <a:schemeClr val="bg1"/>
                </a:solidFill>
              </a:defRPr>
            </a:lvl1pPr>
          </a:lstStyle>
          <a:p>
            <a:r>
              <a:rPr lang="en-US" kern="0" dirty="0"/>
              <a:t>ADD NEW SECTION TITLE</a:t>
            </a:r>
          </a:p>
        </p:txBody>
      </p:sp>
      <p:sp>
        <p:nvSpPr>
          <p:cNvPr id="332" name="Text Placeholder 331"/>
          <p:cNvSpPr>
            <a:spLocks noGrp="1"/>
          </p:cNvSpPr>
          <p:nvPr>
            <p:ph type="body" sz="quarter" idx="13" hasCustomPrompt="1"/>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Optional subtitle</a:t>
            </a:r>
          </a:p>
        </p:txBody>
      </p:sp>
      <p:pic>
        <p:nvPicPr>
          <p:cNvPr id="6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1025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301625"/>
            <a:ext cx="8461375"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Cover slide</a:t>
            </a:r>
          </a:p>
        </p:txBody>
      </p:sp>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62" r:id="rId1"/>
  </p:sldLayoutIdLst>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0100"/>
          </a:xfrm>
          <a:prstGeom prst="rect">
            <a:avLst/>
          </a:prstGeom>
        </p:spPr>
        <p:txBody>
          <a:bodyPr vert="horz" lIns="91440" tIns="45720" rIns="91440" bIns="45720" rtlCol="0" anchor="ctr">
            <a:normAutofit/>
          </a:bodyPr>
          <a:lstStyle/>
          <a:p>
            <a:r>
              <a:rPr lang="en-US" dirty="0"/>
              <a:t>Title Here (Arial 30, Bold)</a:t>
            </a:r>
          </a:p>
        </p:txBody>
      </p:sp>
      <p:sp>
        <p:nvSpPr>
          <p:cNvPr id="3" name="Text Placeholder 2"/>
          <p:cNvSpPr>
            <a:spLocks noGrp="1"/>
          </p:cNvSpPr>
          <p:nvPr>
            <p:ph type="body" idx="1"/>
          </p:nvPr>
        </p:nvSpPr>
        <p:spPr>
          <a:xfrm>
            <a:off x="457200" y="1408386"/>
            <a:ext cx="8229600" cy="471777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983303" y="6296381"/>
            <a:ext cx="1840699"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p:cNvSpPr>
            <a:spLocks noChangeArrowheads="1"/>
          </p:cNvSpPr>
          <p:nvPr userDrawn="1"/>
        </p:nvSpPr>
        <p:spPr bwMode="auto">
          <a:xfrm>
            <a:off x="0" y="1142512"/>
            <a:ext cx="9144000" cy="91440"/>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5"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1189016535"/>
      </p:ext>
    </p:extLst>
  </p:cSld>
  <p:clrMap bg1="lt1" tx1="dk1" bg2="lt2" tx2="dk2" accent1="accent1" accent2="accent2" accent3="accent3" accent4="accent4" accent5="accent5" accent6="accent6" hlink="hlink" folHlink="folHlink"/>
  <p:sldLayoutIdLst>
    <p:sldLayoutId id="2147485420" r:id="rId1"/>
    <p:sldLayoutId id="2147485418" r:id="rId2"/>
    <p:sldLayoutId id="2147485406" r:id="rId3"/>
    <p:sldLayoutId id="2147485407" r:id="rId4"/>
    <p:sldLayoutId id="2147485425" r:id="rId5"/>
  </p:sldLayoutIdLst>
  <p:hf hdr="0" ftr="0" dt="0"/>
  <p:txStyles>
    <p:titleStyle>
      <a:lvl1pPr algn="l" defTabSz="914400" rtl="0" eaLnBrk="1" latinLnBrk="0" hangingPunct="1">
        <a:spcBef>
          <a:spcPct val="0"/>
        </a:spcBef>
        <a:buNone/>
        <a:defRPr sz="3000" b="1" kern="1200" baseline="0">
          <a:solidFill>
            <a:schemeClr val="tx1"/>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extLst>
      <p:ext uri="{BB962C8B-B14F-4D97-AF65-F5344CB8AC3E}">
        <p14:creationId xmlns:p14="http://schemas.microsoft.com/office/powerpoint/2010/main" val="2968806202"/>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Lst>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extLst>
      <p:ext uri="{BB962C8B-B14F-4D97-AF65-F5344CB8AC3E}">
        <p14:creationId xmlns:p14="http://schemas.microsoft.com/office/powerpoint/2010/main" val="1214840669"/>
      </p:ext>
    </p:extLst>
  </p:cSld>
  <p:clrMap bg1="lt1" tx1="dk1" bg2="lt2" tx2="dk2" accent1="accent1" accent2="accent2" accent3="accent3" accent4="accent4" accent5="accent5" accent6="accent6" hlink="hlink" folHlink="folHlink"/>
  <p:sldLayoutIdLst>
    <p:sldLayoutId id="2147485395" r:id="rId1"/>
  </p:sldLayoutIdLst>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www.danube-water-program.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35" y="3074504"/>
            <a:ext cx="8188502" cy="1073426"/>
          </a:xfrm>
        </p:spPr>
        <p:txBody>
          <a:bodyPr>
            <a:normAutofit fontScale="90000"/>
          </a:bodyPr>
          <a:lstStyle/>
          <a:p>
            <a:pPr algn="ctr">
              <a:spcBef>
                <a:spcPts val="600"/>
              </a:spcBef>
              <a:spcAft>
                <a:spcPts val="600"/>
              </a:spcAft>
            </a:pPr>
            <a:br>
              <a:rPr lang="en-US" sz="2700" b="0" dirty="0"/>
            </a:br>
            <a:r>
              <a:rPr lang="en-US" sz="2200" dirty="0"/>
              <a:t>Wastewater Management in the Danube Region: </a:t>
            </a:r>
            <a:br>
              <a:rPr lang="en-US" sz="2200" dirty="0"/>
            </a:br>
            <a:r>
              <a:rPr lang="en-US" sz="2200" dirty="0"/>
              <a:t>Opportunities and Challenges of UWWTD implementation</a:t>
            </a:r>
            <a:br>
              <a:rPr lang="en-US" sz="2200" dirty="0"/>
            </a:br>
            <a:r>
              <a:rPr lang="en-US" sz="2200" dirty="0">
                <a:solidFill>
                  <a:srgbClr val="00B0F0"/>
                </a:solidFill>
              </a:rPr>
              <a:t>Mr. Stjepan Gabric (World Bank)</a:t>
            </a:r>
            <a:endParaRPr lang="en-US" sz="2200" b="0" dirty="0">
              <a:solidFill>
                <a:srgbClr val="00B0F0"/>
              </a:solidFill>
            </a:endParaRPr>
          </a:p>
        </p:txBody>
      </p:sp>
      <p:sp>
        <p:nvSpPr>
          <p:cNvPr id="3" name="Text Placeholder 2"/>
          <p:cNvSpPr>
            <a:spLocks noGrp="1"/>
          </p:cNvSpPr>
          <p:nvPr>
            <p:ph type="body" sz="quarter" idx="13"/>
          </p:nvPr>
        </p:nvSpPr>
        <p:spPr>
          <a:xfrm>
            <a:off x="391756" y="1372889"/>
            <a:ext cx="8188502" cy="1595599"/>
          </a:xfrm>
        </p:spPr>
        <p:txBody>
          <a:bodyPr>
            <a:normAutofit fontScale="92500" lnSpcReduction="20000"/>
          </a:bodyPr>
          <a:lstStyle/>
          <a:p>
            <a:endParaRPr lang="en-US" dirty="0"/>
          </a:p>
          <a:p>
            <a:pPr marL="0" indent="0" algn="ctr">
              <a:buNone/>
            </a:pPr>
            <a:endParaRPr lang="en-US" sz="2800" dirty="0"/>
          </a:p>
          <a:p>
            <a:pPr marL="0" indent="0" algn="ctr">
              <a:spcBef>
                <a:spcPts val="600"/>
              </a:spcBef>
              <a:buNone/>
            </a:pPr>
            <a:endParaRPr lang="en-US" sz="2800" dirty="0"/>
          </a:p>
          <a:p>
            <a:pPr marL="0" indent="0" algn="ctr">
              <a:buNone/>
            </a:pPr>
            <a:r>
              <a:rPr lang="en-US" sz="4400" dirty="0"/>
              <a:t>Danube Water Conference 2019</a:t>
            </a:r>
          </a:p>
        </p:txBody>
      </p:sp>
      <p:pic>
        <p:nvPicPr>
          <p:cNvPr id="4" name="Picture 3"/>
          <p:cNvPicPr>
            <a:picLocks noChangeAspect="1"/>
          </p:cNvPicPr>
          <p:nvPr/>
        </p:nvPicPr>
        <p:blipFill>
          <a:blip r:embed="rId2"/>
          <a:stretch>
            <a:fillRect/>
          </a:stretch>
        </p:blipFill>
        <p:spPr>
          <a:xfrm>
            <a:off x="175999" y="66262"/>
            <a:ext cx="8620017" cy="1720072"/>
          </a:xfrm>
          <a:prstGeom prst="rect">
            <a:avLst/>
          </a:prstGeom>
        </p:spPr>
      </p:pic>
    </p:spTree>
    <p:extLst>
      <p:ext uri="{BB962C8B-B14F-4D97-AF65-F5344CB8AC3E}">
        <p14:creationId xmlns:p14="http://schemas.microsoft.com/office/powerpoint/2010/main" val="44030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Implementation of UWWTD </a:t>
            </a:r>
            <a:br>
              <a:rPr lang="en-US" sz="2400" dirty="0"/>
            </a:br>
            <a:r>
              <a:rPr lang="en-US" sz="2400" dirty="0"/>
              <a:t>Case of new EU countries from Danube River Basin</a:t>
            </a:r>
          </a:p>
        </p:txBody>
      </p:sp>
      <p:sp>
        <p:nvSpPr>
          <p:cNvPr id="3" name="Text Placeholder 2"/>
          <p:cNvSpPr>
            <a:spLocks noGrp="1"/>
          </p:cNvSpPr>
          <p:nvPr>
            <p:ph type="body" sz="quarter" idx="11"/>
          </p:nvPr>
        </p:nvSpPr>
        <p:spPr/>
        <p:txBody>
          <a:bodyPr>
            <a:normAutofit/>
          </a:bodyPr>
          <a:lstStyle/>
          <a:p>
            <a:pPr marL="0" indent="0">
              <a:buNone/>
            </a:pPr>
            <a:r>
              <a:rPr lang="en-US" dirty="0"/>
              <a:t>Deliverables:</a:t>
            </a:r>
          </a:p>
          <a:p>
            <a:pPr marL="0" indent="0">
              <a:buNone/>
            </a:pPr>
            <a:endParaRPr lang="en-US" sz="1400" dirty="0"/>
          </a:p>
          <a:p>
            <a:r>
              <a:rPr lang="en-US" sz="1800" dirty="0"/>
              <a:t>Wastewater Management in the Danube Region: Opportunities of EU Accession”  </a:t>
            </a:r>
            <a:r>
              <a:rPr lang="en-US" sz="1800" b="1" dirty="0"/>
              <a:t>Consultant Study Report </a:t>
            </a:r>
          </a:p>
          <a:p>
            <a:r>
              <a:rPr lang="en-US" sz="1800" dirty="0"/>
              <a:t>Wastewater Management in the Danube Region: Opportunities of EU Accession”  </a:t>
            </a:r>
            <a:r>
              <a:rPr lang="en-US" sz="1800" b="1" dirty="0"/>
              <a:t>ANNEX to Consultant Study Report </a:t>
            </a:r>
            <a:endParaRPr lang="en-US" sz="1800" dirty="0"/>
          </a:p>
          <a:p>
            <a:r>
              <a:rPr lang="en-US" sz="1800" dirty="0"/>
              <a:t>Wastewater Management in the Danube Region: </a:t>
            </a:r>
            <a:r>
              <a:rPr lang="en-US" sz="1700" dirty="0"/>
              <a:t>Is the UWWTD implementation delivering results for the people, the economy and the environment?</a:t>
            </a:r>
            <a:r>
              <a:rPr lang="en-US" sz="1700" b="1" dirty="0"/>
              <a:t> Main Report</a:t>
            </a:r>
            <a:endParaRPr lang="en-US" sz="1800" dirty="0"/>
          </a:p>
          <a:p>
            <a:pPr marL="0" indent="0">
              <a:buNone/>
            </a:pPr>
            <a:endParaRPr lang="en-US" sz="1600" dirty="0"/>
          </a:p>
          <a:p>
            <a:pPr marL="0" indent="0">
              <a:buNone/>
            </a:pPr>
            <a:r>
              <a:rPr lang="en-US" sz="1600" dirty="0"/>
              <a:t>Publication: </a:t>
            </a:r>
            <a:r>
              <a:rPr lang="en-US" sz="1600" b="1" dirty="0"/>
              <a:t>Danube Water Program </a:t>
            </a:r>
            <a:r>
              <a:rPr lang="en-US" sz="1600" dirty="0"/>
              <a:t>web page (</a:t>
            </a:r>
            <a:r>
              <a:rPr lang="en-US" sz="1600" dirty="0">
                <a:hlinkClick r:id="rId2"/>
              </a:rPr>
              <a:t>http://www.danube-water-program.org/</a:t>
            </a:r>
            <a:r>
              <a:rPr lang="en-US" sz="1600" dirty="0"/>
              <a:t>) or </a:t>
            </a:r>
            <a:r>
              <a:rPr lang="en-US" sz="1600" b="1" dirty="0"/>
              <a:t>World Bank </a:t>
            </a:r>
            <a:r>
              <a:rPr lang="en-US" sz="1600" dirty="0"/>
              <a:t>web page</a:t>
            </a:r>
          </a:p>
          <a:p>
            <a:pPr marL="0" indent="0" algn="ctr">
              <a:buNone/>
            </a:pPr>
            <a:r>
              <a:rPr lang="en-US" dirty="0"/>
              <a:t>Thank you for your attention!</a:t>
            </a:r>
          </a:p>
        </p:txBody>
      </p:sp>
      <p:sp>
        <p:nvSpPr>
          <p:cNvPr id="4" name="Slide Number Placeholder 3"/>
          <p:cNvSpPr>
            <a:spLocks noGrp="1"/>
          </p:cNvSpPr>
          <p:nvPr>
            <p:ph type="sldNum" sz="quarter" idx="4"/>
          </p:nvPr>
        </p:nvSpPr>
        <p:spPr/>
        <p:txBody>
          <a:bodyPr/>
          <a:lstStyle/>
          <a:p>
            <a:fld id="{F9F971E6-D8D4-4C59-A1A0-5FE329A63D94}" type="slidenum">
              <a:rPr lang="en-US" smtClean="0"/>
              <a:pPr/>
              <a:t>9</a:t>
            </a:fld>
            <a:endParaRPr lang="en-US" dirty="0"/>
          </a:p>
        </p:txBody>
      </p:sp>
    </p:spTree>
    <p:extLst>
      <p:ext uri="{BB962C8B-B14F-4D97-AF65-F5344CB8AC3E}">
        <p14:creationId xmlns:p14="http://schemas.microsoft.com/office/powerpoint/2010/main" val="148684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dirty="0"/>
              <a:t>Implementation of UWWTD - Case of new EU countries from Danube River Basin</a:t>
            </a:r>
          </a:p>
        </p:txBody>
      </p:sp>
      <p:sp>
        <p:nvSpPr>
          <p:cNvPr id="3" name="Slide Number Placeholder 2"/>
          <p:cNvSpPr>
            <a:spLocks noGrp="1"/>
          </p:cNvSpPr>
          <p:nvPr>
            <p:ph type="sldNum" sz="quarter" idx="4"/>
          </p:nvPr>
        </p:nvSpPr>
        <p:spPr/>
        <p:txBody>
          <a:bodyPr/>
          <a:lstStyle/>
          <a:p>
            <a:fld id="{F9F971E6-D8D4-4C59-A1A0-5FE329A63D94}" type="slidenum">
              <a:rPr lang="en-US" smtClean="0"/>
              <a:pPr/>
              <a:t>1</a:t>
            </a:fld>
            <a:endParaRPr lang="en-US" dirty="0"/>
          </a:p>
        </p:txBody>
      </p:sp>
      <p:sp>
        <p:nvSpPr>
          <p:cNvPr id="4" name="Content Placeholder 3"/>
          <p:cNvSpPr>
            <a:spLocks noGrp="1"/>
          </p:cNvSpPr>
          <p:nvPr>
            <p:ph sz="quarter" idx="12"/>
          </p:nvPr>
        </p:nvSpPr>
        <p:spPr>
          <a:xfrm>
            <a:off x="357809" y="1603169"/>
            <a:ext cx="8328992" cy="4479579"/>
          </a:xfrm>
        </p:spPr>
        <p:txBody>
          <a:bodyPr>
            <a:normAutofit lnSpcReduction="10000"/>
          </a:bodyPr>
          <a:lstStyle/>
          <a:p>
            <a:pPr marL="457200" indent="-457200" algn="just">
              <a:spcBef>
                <a:spcPts val="624"/>
              </a:spcBef>
              <a:buFont typeface="Arial" charset="0"/>
              <a:buChar char="•"/>
            </a:pPr>
            <a:r>
              <a:rPr lang="en-US" sz="1600" dirty="0"/>
              <a:t>World Bank has a long experience of involvement in wastewater management in Danube region (from 90ties until today), and continue to support wastewater management in EU MS and candidate countries. </a:t>
            </a:r>
          </a:p>
          <a:p>
            <a:pPr algn="just">
              <a:spcBef>
                <a:spcPts val="624"/>
              </a:spcBef>
            </a:pPr>
            <a:endParaRPr lang="en-US" sz="1600" dirty="0"/>
          </a:p>
          <a:p>
            <a:pPr marL="457200" indent="-457200" algn="just">
              <a:spcBef>
                <a:spcPts val="624"/>
              </a:spcBef>
              <a:buFont typeface="Arial" charset="0"/>
              <a:buChar char="•"/>
            </a:pPr>
            <a:r>
              <a:rPr lang="en-US" sz="1600" dirty="0"/>
              <a:t>UWWTD is a key driver of urban wastewater sector transformation in Danube region, with large amounts of funds being committed in an unprecedented wastewater infrastructure investment cycle  </a:t>
            </a:r>
          </a:p>
          <a:p>
            <a:pPr algn="just">
              <a:spcBef>
                <a:spcPts val="624"/>
              </a:spcBef>
            </a:pPr>
            <a:endParaRPr lang="en-US" sz="1600" dirty="0"/>
          </a:p>
          <a:p>
            <a:pPr marL="457200" indent="-457200" algn="just">
              <a:spcBef>
                <a:spcPts val="624"/>
              </a:spcBef>
              <a:buFont typeface="Arial" charset="0"/>
              <a:buChar char="•"/>
            </a:pPr>
            <a:r>
              <a:rPr lang="en-US" sz="1600" dirty="0"/>
              <a:t>The overall objective was to: (i) assess results of the UWWTD implementation in the Danube region, taking into account environmental, economic, sustainability and affordability aspects, and (ii) provide contribution to process of UWWTD review, by identifying challenges and actions that countries can take to improve wastewater management. </a:t>
            </a:r>
          </a:p>
          <a:p>
            <a:pPr algn="just">
              <a:spcBef>
                <a:spcPts val="624"/>
              </a:spcBef>
            </a:pPr>
            <a:endParaRPr lang="en-US" sz="1600" dirty="0"/>
          </a:p>
          <a:p>
            <a:pPr marL="457200" indent="-457200" algn="just">
              <a:spcBef>
                <a:spcPts val="624"/>
              </a:spcBef>
              <a:buFont typeface="Arial" charset="0"/>
              <a:buChar char="•"/>
            </a:pPr>
            <a:r>
              <a:rPr lang="en-US" sz="1600" dirty="0"/>
              <a:t>The specific geographic focus of this work was on new EU MS from the Danube River Basin (</a:t>
            </a:r>
            <a:r>
              <a:rPr lang="en-US" sz="1600" i="1" dirty="0"/>
              <a:t>Bulgaria, Croatia, Czech Republic, Hungary, Romania, Slovakia, and Slovenia + Austria</a:t>
            </a:r>
            <a:r>
              <a:rPr lang="en-US" sz="1600" dirty="0"/>
              <a:t>), that have joined EU between 2004 and 2013.</a:t>
            </a:r>
          </a:p>
          <a:p>
            <a:pPr marL="457200" indent="-457200">
              <a:spcBef>
                <a:spcPts val="624"/>
              </a:spcBef>
              <a:buFont typeface="Arial" charset="0"/>
              <a:buChar char="•"/>
            </a:pPr>
            <a:endParaRPr lang="en-US" sz="2200" dirty="0"/>
          </a:p>
          <a:p>
            <a:pPr marL="457200" indent="-457200">
              <a:spcBef>
                <a:spcPts val="624"/>
              </a:spcBef>
              <a:buFont typeface="Arial" charset="0"/>
              <a:buChar char="•"/>
            </a:pPr>
            <a:endParaRPr lang="en-US" dirty="0"/>
          </a:p>
          <a:p>
            <a:pPr>
              <a:spcBef>
                <a:spcPts val="624"/>
              </a:spcBef>
            </a:pPr>
            <a:endParaRPr lang="en-US" dirty="0"/>
          </a:p>
        </p:txBody>
      </p:sp>
    </p:spTree>
    <p:extLst>
      <p:ext uri="{BB962C8B-B14F-4D97-AF65-F5344CB8AC3E}">
        <p14:creationId xmlns:p14="http://schemas.microsoft.com/office/powerpoint/2010/main" val="110959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9F971E6-D8D4-4C59-A1A0-5FE329A63D94}" type="slidenum">
              <a:rPr lang="en-US" smtClean="0"/>
              <a:pPr/>
              <a:t>2</a:t>
            </a:fld>
            <a:endParaRPr lang="en-US" dirty="0"/>
          </a:p>
        </p:txBody>
      </p:sp>
      <p:sp>
        <p:nvSpPr>
          <p:cNvPr id="4" name="Content Placeholder 3"/>
          <p:cNvSpPr>
            <a:spLocks noGrp="1"/>
          </p:cNvSpPr>
          <p:nvPr>
            <p:ph sz="quarter" idx="12"/>
          </p:nvPr>
        </p:nvSpPr>
        <p:spPr>
          <a:xfrm>
            <a:off x="152400" y="1369122"/>
            <a:ext cx="8787634" cy="1635331"/>
          </a:xfrm>
        </p:spPr>
        <p:txBody>
          <a:bodyPr>
            <a:normAutofit/>
          </a:bodyPr>
          <a:lstStyle/>
          <a:p>
            <a:pPr algn="just">
              <a:spcBef>
                <a:spcPts val="624"/>
              </a:spcBef>
            </a:pPr>
            <a:r>
              <a:rPr lang="en-US" sz="1500" dirty="0"/>
              <a:t>Since 2003, wastewater treatment has shown significant improvement, benefiting from largest ever level of investments in the wastewater infrastructure in the region. Still, if compared to older EU members, significant gaps in compliance with UWWTD requirements continue to exist.</a:t>
            </a:r>
          </a:p>
          <a:p>
            <a:pPr>
              <a:spcBef>
                <a:spcPts val="624"/>
              </a:spcBef>
            </a:pPr>
            <a:endParaRPr lang="en-US" sz="2000" dirty="0"/>
          </a:p>
        </p:txBody>
      </p:sp>
      <p:sp>
        <p:nvSpPr>
          <p:cNvPr id="6" name="Title 1"/>
          <p:cNvSpPr>
            <a:spLocks noGrp="1"/>
          </p:cNvSpPr>
          <p:nvPr>
            <p:ph type="title"/>
          </p:nvPr>
        </p:nvSpPr>
        <p:spPr/>
        <p:txBody>
          <a:bodyPr>
            <a:normAutofit/>
          </a:bodyPr>
          <a:lstStyle/>
          <a:p>
            <a:pPr algn="ctr"/>
            <a:r>
              <a:rPr lang="en-US" sz="2000" dirty="0"/>
              <a:t>Implementation of UWWTD - Case of new EU countries from DRB</a:t>
            </a:r>
            <a:br>
              <a:rPr lang="en-US" sz="2000" dirty="0"/>
            </a:br>
            <a:r>
              <a:rPr lang="en-US" sz="2000" dirty="0">
                <a:solidFill>
                  <a:srgbClr val="0070C0"/>
                </a:solidFill>
              </a:rPr>
              <a:t>Where are we?</a:t>
            </a:r>
          </a:p>
        </p:txBody>
      </p:sp>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571500" y="2132508"/>
            <a:ext cx="10140640" cy="3364616"/>
          </a:xfrm>
          <a:prstGeom prst="rect">
            <a:avLst/>
          </a:prstGeom>
        </p:spPr>
      </p:pic>
      <p:sp>
        <p:nvSpPr>
          <p:cNvPr id="12" name="Rectangle 11"/>
          <p:cNvSpPr/>
          <p:nvPr/>
        </p:nvSpPr>
        <p:spPr>
          <a:xfrm>
            <a:off x="228600" y="5321662"/>
            <a:ext cx="8711434" cy="784830"/>
          </a:xfrm>
          <a:prstGeom prst="rect">
            <a:avLst/>
          </a:prstGeom>
        </p:spPr>
        <p:txBody>
          <a:bodyPr wrap="square">
            <a:spAutoFit/>
          </a:bodyPr>
          <a:lstStyle/>
          <a:p>
            <a:pPr algn="just"/>
            <a:r>
              <a:rPr lang="en-US" sz="1500" b="0" dirty="0">
                <a:latin typeface="Arial" panose="020B0604020202020204" pitchFamily="34" charset="0"/>
                <a:ea typeface="Times New Roman" panose="02020603050405020304" pitchFamily="18" charset="0"/>
                <a:cs typeface="Arial" panose="020B0604020202020204" pitchFamily="34" charset="0"/>
              </a:rPr>
              <a:t>Implementation delays toward full UWWTD compliance have occurred in all five observed countries (Czech Republic, Slovakia, Hungary, Slovenia and Bulgaria) of the Danube region, where UWWTD deadlines have already expired, indicating universally unrealistic UWWTD  implementation planning.</a:t>
            </a:r>
            <a:endParaRPr lang="en-US" sz="1500" b="0" dirty="0">
              <a:latin typeface="Arial" panose="020B0604020202020204" pitchFamily="34" charset="0"/>
              <a:cs typeface="Arial" panose="020B0604020202020204" pitchFamily="34" charset="0"/>
            </a:endParaRPr>
          </a:p>
        </p:txBody>
      </p:sp>
      <p:sp>
        <p:nvSpPr>
          <p:cNvPr id="18" name="Rectangle 17"/>
          <p:cNvSpPr/>
          <p:nvPr/>
        </p:nvSpPr>
        <p:spPr>
          <a:xfrm>
            <a:off x="571500" y="3256042"/>
            <a:ext cx="2400300" cy="1343894"/>
          </a:xfrm>
          <a:prstGeom prst="rect">
            <a:avLst/>
          </a:prstGeom>
        </p:spPr>
        <p:txBody>
          <a:bodyPr wrap="square">
            <a:spAutoFit/>
          </a:bodyPr>
          <a:lstStyle/>
          <a:p>
            <a:pPr marL="0" marR="0">
              <a:lnSpc>
                <a:spcPct val="107000"/>
              </a:lnSpc>
              <a:spcBef>
                <a:spcPts val="600"/>
              </a:spcBef>
              <a:spcAft>
                <a:spcPts val="800"/>
              </a:spcAft>
            </a:pPr>
            <a:r>
              <a:rPr lang="en-GB" sz="1200" b="0" dirty="0">
                <a:latin typeface="Arial" panose="020B0604020202020204" pitchFamily="34" charset="0"/>
                <a:ea typeface="Calibri" panose="020F0502020204030204" pitchFamily="34" charset="0"/>
                <a:cs typeface="Arial" panose="020B0604020202020204" pitchFamily="34" charset="0"/>
              </a:rPr>
              <a:t>Average compliance rates with Article 3, Article 4 and Article 5 in relation to the total subjected wastewater load for a) the EU28 &amp; b) EU8 MS of DRB for the reference year 2014</a:t>
            </a: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54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9F971E6-D8D4-4C59-A1A0-5FE329A63D94}" type="slidenum">
              <a:rPr lang="en-US" smtClean="0"/>
              <a:pPr/>
              <a:t>3</a:t>
            </a:fld>
            <a:endParaRPr lang="en-US" dirty="0"/>
          </a:p>
        </p:txBody>
      </p:sp>
      <p:sp>
        <p:nvSpPr>
          <p:cNvPr id="4" name="Content Placeholder 3"/>
          <p:cNvSpPr>
            <a:spLocks noGrp="1"/>
          </p:cNvSpPr>
          <p:nvPr>
            <p:ph sz="quarter" idx="12"/>
          </p:nvPr>
        </p:nvSpPr>
        <p:spPr>
          <a:xfrm>
            <a:off x="502492" y="1263609"/>
            <a:ext cx="8328992" cy="4479579"/>
          </a:xfrm>
        </p:spPr>
        <p:txBody>
          <a:bodyPr>
            <a:normAutofit/>
          </a:bodyPr>
          <a:lstStyle/>
          <a:p>
            <a:pPr algn="just">
              <a:spcBef>
                <a:spcPts val="624"/>
              </a:spcBef>
            </a:pPr>
            <a:r>
              <a:rPr lang="en-GB" sz="1500" dirty="0"/>
              <a:t>All countries investigated have managed to decrease load emissions, corresponding to improved compliance with secondary and tertiary treatment requirements under UWWTD.</a:t>
            </a:r>
          </a:p>
          <a:p>
            <a:pPr>
              <a:spcBef>
                <a:spcPts val="624"/>
              </a:spcBef>
            </a:pPr>
            <a:endParaRPr lang="en-US" sz="2000" dirty="0"/>
          </a:p>
          <a:p>
            <a:pPr>
              <a:spcBef>
                <a:spcPts val="624"/>
              </a:spcBef>
            </a:pPr>
            <a:endParaRPr lang="en-US" sz="2000" dirty="0"/>
          </a:p>
          <a:p>
            <a:pPr>
              <a:spcBef>
                <a:spcPts val="624"/>
              </a:spcBef>
            </a:pPr>
            <a:endParaRPr lang="en-US" sz="2000" dirty="0"/>
          </a:p>
          <a:p>
            <a:pPr>
              <a:spcBef>
                <a:spcPts val="624"/>
              </a:spcBef>
            </a:pPr>
            <a:endParaRPr lang="en-US" sz="2000" dirty="0"/>
          </a:p>
          <a:p>
            <a:pPr>
              <a:spcBef>
                <a:spcPts val="624"/>
              </a:spcBef>
            </a:pPr>
            <a:endParaRPr lang="en-US" sz="2000" dirty="0"/>
          </a:p>
          <a:p>
            <a:pPr>
              <a:spcBef>
                <a:spcPts val="624"/>
              </a:spcBef>
            </a:pPr>
            <a:r>
              <a:rPr lang="en-US" sz="1500" dirty="0"/>
              <a:t>This has resulted in significant improvement of surface water quality, but more for BOD/COD than N,P. </a:t>
            </a:r>
            <a:endParaRPr lang="en-US" sz="2000" dirty="0"/>
          </a:p>
        </p:txBody>
      </p:sp>
      <p:sp>
        <p:nvSpPr>
          <p:cNvPr id="6" name="Title 1"/>
          <p:cNvSpPr>
            <a:spLocks noGrp="1"/>
          </p:cNvSpPr>
          <p:nvPr>
            <p:ph type="title"/>
          </p:nvPr>
        </p:nvSpPr>
        <p:spPr/>
        <p:txBody>
          <a:bodyPr>
            <a:normAutofit/>
          </a:bodyPr>
          <a:lstStyle/>
          <a:p>
            <a:pPr algn="ctr"/>
            <a:r>
              <a:rPr lang="en-US" sz="2000" dirty="0"/>
              <a:t>Implementation of UWWTD - Case of new EU countries from DRB</a:t>
            </a:r>
            <a:br>
              <a:rPr lang="en-US" sz="2000" dirty="0"/>
            </a:br>
            <a:r>
              <a:rPr lang="en-US" sz="2000" dirty="0">
                <a:solidFill>
                  <a:srgbClr val="0070C0"/>
                </a:solidFill>
              </a:rPr>
              <a:t>What are water quality implication?</a:t>
            </a:r>
          </a:p>
        </p:txBody>
      </p:sp>
      <p:pic>
        <p:nvPicPr>
          <p:cNvPr id="8" name="Image 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247" y="1915368"/>
            <a:ext cx="2345498" cy="1615440"/>
          </a:xfrm>
          <a:prstGeom prst="rect">
            <a:avLst/>
          </a:prstGeom>
          <a:noFill/>
          <a:ln>
            <a:noFill/>
          </a:ln>
        </p:spPr>
      </p:pic>
      <p:pic>
        <p:nvPicPr>
          <p:cNvPr id="10" name="Imag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987" y="1919275"/>
            <a:ext cx="2808608" cy="1584124"/>
          </a:xfrm>
          <a:prstGeom prst="rect">
            <a:avLst/>
          </a:prstGeom>
          <a:noFill/>
          <a:ln>
            <a:noFill/>
          </a:ln>
        </p:spPr>
      </p:pic>
      <p:pic>
        <p:nvPicPr>
          <p:cNvPr id="12" name="Picture 11"/>
          <p:cNvPicPr>
            <a:picLocks noChangeAspect="1"/>
          </p:cNvPicPr>
          <p:nvPr/>
        </p:nvPicPr>
        <p:blipFill>
          <a:blip r:embed="rId4"/>
          <a:stretch>
            <a:fillRect/>
          </a:stretch>
        </p:blipFill>
        <p:spPr>
          <a:xfrm>
            <a:off x="559014" y="4342989"/>
            <a:ext cx="2780017" cy="1725318"/>
          </a:xfrm>
          <a:prstGeom prst="rect">
            <a:avLst/>
          </a:prstGeom>
        </p:spPr>
      </p:pic>
      <p:pic>
        <p:nvPicPr>
          <p:cNvPr id="13" name="Grafik 16811"/>
          <p:cNvPicPr/>
          <p:nvPr/>
        </p:nvPicPr>
        <p:blipFill>
          <a:blip r:embed="rId5">
            <a:extLst>
              <a:ext uri="{28A0092B-C50C-407E-A947-70E740481C1C}">
                <a14:useLocalDpi xmlns:a14="http://schemas.microsoft.com/office/drawing/2010/main" val="0"/>
              </a:ext>
            </a:extLst>
          </a:blip>
          <a:srcRect/>
          <a:stretch>
            <a:fillRect/>
          </a:stretch>
        </p:blipFill>
        <p:spPr bwMode="auto">
          <a:xfrm>
            <a:off x="3367292" y="4359420"/>
            <a:ext cx="2782570" cy="1724025"/>
          </a:xfrm>
          <a:prstGeom prst="rect">
            <a:avLst/>
          </a:prstGeom>
          <a:noFill/>
        </p:spPr>
      </p:pic>
      <p:pic>
        <p:nvPicPr>
          <p:cNvPr id="14" name="Grafik 1682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8123" y="4366405"/>
            <a:ext cx="2782570" cy="1717040"/>
          </a:xfrm>
          <a:prstGeom prst="rect">
            <a:avLst/>
          </a:prstGeom>
          <a:noFill/>
        </p:spPr>
      </p:pic>
      <p:pic>
        <p:nvPicPr>
          <p:cNvPr id="16" name="Picture 15"/>
          <p:cNvPicPr>
            <a:picLocks noChangeAspect="1"/>
          </p:cNvPicPr>
          <p:nvPr/>
        </p:nvPicPr>
        <p:blipFill>
          <a:blip r:embed="rId7"/>
          <a:stretch>
            <a:fillRect/>
          </a:stretch>
        </p:blipFill>
        <p:spPr>
          <a:xfrm>
            <a:off x="2142683" y="6187972"/>
            <a:ext cx="8230484" cy="276147"/>
          </a:xfrm>
          <a:prstGeom prst="rect">
            <a:avLst/>
          </a:prstGeom>
        </p:spPr>
      </p:pic>
      <p:pic>
        <p:nvPicPr>
          <p:cNvPr id="17" name="Picture 16"/>
          <p:cNvPicPr>
            <a:picLocks noChangeAspect="1"/>
          </p:cNvPicPr>
          <p:nvPr/>
        </p:nvPicPr>
        <p:blipFill>
          <a:blip r:embed="rId8"/>
          <a:stretch>
            <a:fillRect/>
          </a:stretch>
        </p:blipFill>
        <p:spPr>
          <a:xfrm>
            <a:off x="2142683" y="3587717"/>
            <a:ext cx="8230484" cy="276147"/>
          </a:xfrm>
          <a:prstGeom prst="rect">
            <a:avLst/>
          </a:prstGeom>
        </p:spPr>
      </p:pic>
    </p:spTree>
    <p:extLst>
      <p:ext uri="{BB962C8B-B14F-4D97-AF65-F5344CB8AC3E}">
        <p14:creationId xmlns:p14="http://schemas.microsoft.com/office/powerpoint/2010/main" val="174328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9F971E6-D8D4-4C59-A1A0-5FE329A63D94}" type="slidenum">
              <a:rPr lang="en-US" smtClean="0"/>
              <a:pPr/>
              <a:t>4</a:t>
            </a:fld>
            <a:endParaRPr lang="en-US" dirty="0"/>
          </a:p>
        </p:txBody>
      </p:sp>
      <p:sp>
        <p:nvSpPr>
          <p:cNvPr id="4" name="Content Placeholder 3"/>
          <p:cNvSpPr>
            <a:spLocks noGrp="1"/>
          </p:cNvSpPr>
          <p:nvPr>
            <p:ph sz="quarter" idx="12"/>
          </p:nvPr>
        </p:nvSpPr>
        <p:spPr>
          <a:xfrm>
            <a:off x="357809" y="1442156"/>
            <a:ext cx="8328992" cy="4479579"/>
          </a:xfrm>
        </p:spPr>
        <p:txBody>
          <a:bodyPr>
            <a:normAutofit/>
          </a:bodyPr>
          <a:lstStyle/>
          <a:p>
            <a:pPr marL="285750" indent="-285750" algn="just">
              <a:buFontTx/>
              <a:buChar char="-"/>
            </a:pPr>
            <a:r>
              <a:rPr lang="en-US" sz="1500" dirty="0"/>
              <a:t>Estimate of funds </a:t>
            </a:r>
            <a:r>
              <a:rPr lang="en-GB" sz="1500" dirty="0"/>
              <a:t>needed for full compliance with UWWTD for all current regional MS is around Euro 60 billion, with Euro 44 billion already invested. </a:t>
            </a:r>
          </a:p>
          <a:p>
            <a:pPr marL="285750" indent="-285750" algn="just">
              <a:buFontTx/>
              <a:buChar char="-"/>
            </a:pPr>
            <a:r>
              <a:rPr lang="en-GB" sz="1500" dirty="0"/>
              <a:t>Future capital expenditure demand is estimated to be about Euro 56</a:t>
            </a:r>
            <a:r>
              <a:rPr lang="en-US" sz="1500" dirty="0"/>
              <a:t> </a:t>
            </a:r>
            <a:r>
              <a:rPr lang="en-GB" sz="1500" dirty="0"/>
              <a:t> billion needed for continuous UWWTD compliance up to year 2040: (i) Euro 16 bill for still non-equipped agglomerations above 2,000 PE, and (ii) Euro 40 billion for reinvestment for older infrastructure needing renewal until 2040 </a:t>
            </a:r>
          </a:p>
          <a:p>
            <a:pPr marL="285750" indent="-285750" algn="just">
              <a:buFontTx/>
              <a:buChar char="-"/>
            </a:pPr>
            <a:r>
              <a:rPr lang="en-GB" sz="1500" dirty="0"/>
              <a:t>Per capita costs of UWWTD compliance are not dependant on per capita income. </a:t>
            </a:r>
          </a:p>
          <a:p>
            <a:pPr marL="285750" indent="-285750" algn="just">
              <a:buFontTx/>
              <a:buChar char="-"/>
            </a:pPr>
            <a:r>
              <a:rPr lang="en-GB" sz="1500" dirty="0"/>
              <a:t>Wastewater pricing policies currently only partially support full cost recovery of water services in the eight countries, with depreciation usually only partially included in the current tariffs </a:t>
            </a:r>
          </a:p>
          <a:p>
            <a:pPr marL="285750" indent="-285750" algn="just">
              <a:buFontTx/>
              <a:buChar char="-"/>
            </a:pPr>
            <a:endParaRPr lang="en-US" sz="1500" dirty="0"/>
          </a:p>
        </p:txBody>
      </p:sp>
      <p:sp>
        <p:nvSpPr>
          <p:cNvPr id="6" name="Title 1"/>
          <p:cNvSpPr>
            <a:spLocks noGrp="1"/>
          </p:cNvSpPr>
          <p:nvPr>
            <p:ph type="title"/>
          </p:nvPr>
        </p:nvSpPr>
        <p:spPr/>
        <p:txBody>
          <a:bodyPr>
            <a:normAutofit fontScale="90000"/>
          </a:bodyPr>
          <a:lstStyle/>
          <a:p>
            <a:pPr algn="ctr"/>
            <a:r>
              <a:rPr lang="en-US" sz="2200" dirty="0"/>
              <a:t>Implementation of UWWTD - Case of new EU countries from DRB</a:t>
            </a:r>
            <a:br>
              <a:rPr lang="en-US" sz="2400" dirty="0"/>
            </a:br>
            <a:r>
              <a:rPr lang="en-US" sz="2200" dirty="0">
                <a:solidFill>
                  <a:srgbClr val="0070C0"/>
                </a:solidFill>
              </a:rPr>
              <a:t>Is it financially sustainable?</a:t>
            </a:r>
            <a:endParaRPr lang="en-US" sz="2200" dirty="0"/>
          </a:p>
        </p:txBody>
      </p:sp>
      <p:pic>
        <p:nvPicPr>
          <p:cNvPr id="8" name="Picture 7"/>
          <p:cNvPicPr>
            <a:picLocks noChangeAspect="1"/>
          </p:cNvPicPr>
          <p:nvPr/>
        </p:nvPicPr>
        <p:blipFill>
          <a:blip r:embed="rId2"/>
          <a:stretch>
            <a:fillRect/>
          </a:stretch>
        </p:blipFill>
        <p:spPr>
          <a:xfrm>
            <a:off x="457199" y="3925920"/>
            <a:ext cx="3926999" cy="2217705"/>
          </a:xfrm>
          <a:prstGeom prst="rect">
            <a:avLst/>
          </a:prstGeom>
        </p:spPr>
      </p:pic>
      <p:sp>
        <p:nvSpPr>
          <p:cNvPr id="9" name="Rectangle 8"/>
          <p:cNvSpPr/>
          <p:nvPr/>
        </p:nvSpPr>
        <p:spPr>
          <a:xfrm>
            <a:off x="1118687" y="4086991"/>
            <a:ext cx="3598456" cy="430887"/>
          </a:xfrm>
          <a:prstGeom prst="rect">
            <a:avLst/>
          </a:prstGeom>
        </p:spPr>
        <p:txBody>
          <a:bodyPr wrap="square">
            <a:spAutoFit/>
          </a:bodyPr>
          <a:lstStyle/>
          <a:p>
            <a:r>
              <a:rPr lang="en-GB" sz="1100" b="0" dirty="0">
                <a:solidFill>
                  <a:srgbClr val="000000"/>
                </a:solidFill>
                <a:latin typeface="Arial" panose="020B0604020202020204" pitchFamily="34" charset="0"/>
                <a:ea typeface="Calibri" panose="020F0502020204030204" pitchFamily="34" charset="0"/>
                <a:cs typeface="Arial" panose="020B0604020202020204" pitchFamily="34" charset="0"/>
              </a:rPr>
              <a:t>Future demand for capital investment up to 2040 in countries in the Danube Region</a:t>
            </a:r>
            <a:endParaRPr lang="en-US" b="0" dirty="0">
              <a:latin typeface="Arial" panose="020B0604020202020204" pitchFamily="34" charset="0"/>
              <a:cs typeface="Arial" panose="020B0604020202020204"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2344" y="3925920"/>
            <a:ext cx="4302602" cy="2217705"/>
          </a:xfrm>
          <a:prstGeom prst="rect">
            <a:avLst/>
          </a:prstGeom>
          <a:noFill/>
          <a:ln w="3175">
            <a:solidFill>
              <a:srgbClr val="0070C0"/>
            </a:solidFill>
          </a:ln>
        </p:spPr>
      </p:pic>
      <p:sp>
        <p:nvSpPr>
          <p:cNvPr id="2" name="Rectangle 1"/>
          <p:cNvSpPr/>
          <p:nvPr/>
        </p:nvSpPr>
        <p:spPr>
          <a:xfrm>
            <a:off x="4717143" y="3925920"/>
            <a:ext cx="4572000" cy="276999"/>
          </a:xfrm>
          <a:prstGeom prst="rect">
            <a:avLst/>
          </a:prstGeom>
        </p:spPr>
        <p:txBody>
          <a:bodyPr>
            <a:spAutoFit/>
          </a:bodyPr>
          <a:lstStyle/>
          <a:p>
            <a:pPr marL="0" marR="0">
              <a:spcBef>
                <a:spcPts val="0"/>
              </a:spcBef>
              <a:spcAft>
                <a:spcPts val="800"/>
              </a:spcAft>
            </a:pPr>
            <a:r>
              <a:rPr lang="en-GB" sz="1050" b="0" dirty="0">
                <a:solidFill>
                  <a:srgbClr val="000000"/>
                </a:solidFill>
                <a:latin typeface="Arial" panose="020B0604020202020204" pitchFamily="34" charset="0"/>
                <a:ea typeface="Calibri" panose="020F0502020204030204" pitchFamily="34" charset="0"/>
                <a:cs typeface="Arial" panose="020B0604020202020204" pitchFamily="34" charset="0"/>
              </a:rPr>
              <a:t>Specific investment costs of UWWTD compliance</a:t>
            </a:r>
            <a:r>
              <a:rPr lang="en-US" sz="1050" b="0" dirty="0">
                <a:latin typeface="Arial" panose="020B0604020202020204" pitchFamily="34" charset="0"/>
                <a:ea typeface="Calibri" panose="020F0502020204030204" pitchFamily="34" charset="0"/>
                <a:cs typeface="Arial" panose="020B0604020202020204" pitchFamily="34" charset="0"/>
              </a:rPr>
              <a:t> </a:t>
            </a:r>
            <a:r>
              <a:rPr lang="en-GB" sz="1050" b="0" dirty="0">
                <a:solidFill>
                  <a:srgbClr val="000000"/>
                </a:solidFill>
                <a:latin typeface="Arial" panose="020B0604020202020204" pitchFamily="34" charset="0"/>
                <a:ea typeface="Calibri" panose="020F0502020204030204" pitchFamily="34" charset="0"/>
                <a:cs typeface="Arial" panose="020B0604020202020204" pitchFamily="34" charset="0"/>
              </a:rPr>
              <a:t>, EUR/PE</a:t>
            </a:r>
            <a:r>
              <a:rPr lang="en-US" sz="1050" b="0" dirty="0">
                <a:latin typeface="Arial" panose="020B0604020202020204" pitchFamily="34" charset="0"/>
                <a:cs typeface="Arial" panose="020B0604020202020204" pitchFamily="34"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18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9F971E6-D8D4-4C59-A1A0-5FE329A63D94}" type="slidenum">
              <a:rPr lang="en-US" smtClean="0"/>
              <a:pPr/>
              <a:t>5</a:t>
            </a:fld>
            <a:endParaRPr lang="en-US" dirty="0"/>
          </a:p>
        </p:txBody>
      </p:sp>
      <p:sp>
        <p:nvSpPr>
          <p:cNvPr id="4" name="Content Placeholder 3"/>
          <p:cNvSpPr>
            <a:spLocks noGrp="1"/>
          </p:cNvSpPr>
          <p:nvPr>
            <p:ph sz="quarter" idx="12"/>
          </p:nvPr>
        </p:nvSpPr>
        <p:spPr>
          <a:xfrm>
            <a:off x="357809" y="1442156"/>
            <a:ext cx="8328992" cy="4479579"/>
          </a:xfrm>
        </p:spPr>
        <p:txBody>
          <a:bodyPr>
            <a:normAutofit/>
          </a:bodyPr>
          <a:lstStyle/>
          <a:p>
            <a:pPr marL="285750" indent="-285750" algn="just">
              <a:spcBef>
                <a:spcPts val="624"/>
              </a:spcBef>
              <a:buFontTx/>
              <a:buChar char="-"/>
            </a:pPr>
            <a:r>
              <a:rPr lang="en-GB" sz="1500" dirty="0"/>
              <a:t>There is wide difference in level of tariffs in the region (average wastewater services in AT (2.0 EUR/m</a:t>
            </a:r>
            <a:r>
              <a:rPr lang="en-GB" sz="1500" baseline="30000" dirty="0"/>
              <a:t>3</a:t>
            </a:r>
            <a:r>
              <a:rPr lang="en-GB" sz="1500" dirty="0"/>
              <a:t>) are more than three times more expensive than in BG (0.6 EUR/m</a:t>
            </a:r>
            <a:r>
              <a:rPr lang="en-GB" sz="1500" baseline="30000" dirty="0"/>
              <a:t>3</a:t>
            </a:r>
            <a:r>
              <a:rPr lang="en-GB" sz="1500" dirty="0"/>
              <a:t>).</a:t>
            </a:r>
            <a:endParaRPr lang="en-US" sz="1500" dirty="0"/>
          </a:p>
          <a:p>
            <a:pPr marL="285750" indent="-285750" algn="just">
              <a:spcBef>
                <a:spcPts val="624"/>
              </a:spcBef>
              <a:buFontTx/>
              <a:buChar char="-"/>
            </a:pPr>
            <a:r>
              <a:rPr lang="en-GB" sz="1500" dirty="0"/>
              <a:t>Robust annual tariff increases (within the boundary of EU-recommended affordability thresholds) will be required to achieve TCR ratio targeted value of 1 within a variable timeframe depending on the country.</a:t>
            </a:r>
          </a:p>
          <a:p>
            <a:pPr marL="285750" indent="-285750" algn="just">
              <a:spcBef>
                <a:spcPts val="624"/>
              </a:spcBef>
              <a:buFontTx/>
              <a:buChar char="-"/>
            </a:pPr>
            <a:r>
              <a:rPr lang="en-GB" sz="1500" dirty="0"/>
              <a:t>Affordability of water services for the households is not expected to be an issue until 2040, if taking into account the highest 5% (3% for WW services) affordability threshold </a:t>
            </a:r>
          </a:p>
          <a:p>
            <a:pPr>
              <a:spcBef>
                <a:spcPts val="624"/>
              </a:spcBef>
            </a:pPr>
            <a:endParaRPr lang="en-GB" sz="1800" dirty="0"/>
          </a:p>
          <a:p>
            <a:pPr>
              <a:spcBef>
                <a:spcPts val="624"/>
              </a:spcBef>
            </a:pPr>
            <a:endParaRPr lang="en-US" dirty="0"/>
          </a:p>
        </p:txBody>
      </p:sp>
      <p:sp>
        <p:nvSpPr>
          <p:cNvPr id="6" name="Title 1"/>
          <p:cNvSpPr>
            <a:spLocks noGrp="1"/>
          </p:cNvSpPr>
          <p:nvPr>
            <p:ph type="title"/>
          </p:nvPr>
        </p:nvSpPr>
        <p:spPr/>
        <p:txBody>
          <a:bodyPr>
            <a:normAutofit fontScale="90000"/>
          </a:bodyPr>
          <a:lstStyle/>
          <a:p>
            <a:pPr algn="ctr"/>
            <a:r>
              <a:rPr lang="en-US" sz="2200" dirty="0"/>
              <a:t>Implementation of UWWTD - Case of new EU countries from DRB</a:t>
            </a:r>
            <a:br>
              <a:rPr lang="en-US" sz="2400" dirty="0"/>
            </a:br>
            <a:r>
              <a:rPr lang="en-US" sz="2200" dirty="0">
                <a:solidFill>
                  <a:srgbClr val="0070C0"/>
                </a:solidFill>
              </a:rPr>
              <a:t>Is it financially affordable?</a:t>
            </a:r>
            <a:endParaRPr lang="en-US" sz="2200" dirty="0"/>
          </a:p>
        </p:txBody>
      </p:sp>
      <p:pic>
        <p:nvPicPr>
          <p:cNvPr id="7" name="Picture 6"/>
          <p:cNvPicPr>
            <a:picLocks noChangeAspect="1"/>
          </p:cNvPicPr>
          <p:nvPr/>
        </p:nvPicPr>
        <p:blipFill>
          <a:blip r:embed="rId2"/>
          <a:stretch>
            <a:fillRect/>
          </a:stretch>
        </p:blipFill>
        <p:spPr>
          <a:xfrm>
            <a:off x="457200" y="3331854"/>
            <a:ext cx="4550229" cy="3209043"/>
          </a:xfrm>
          <a:prstGeom prst="rect">
            <a:avLst/>
          </a:prstGeom>
        </p:spPr>
      </p:pic>
      <p:sp>
        <p:nvSpPr>
          <p:cNvPr id="9" name="Rectangle 8"/>
          <p:cNvSpPr/>
          <p:nvPr/>
        </p:nvSpPr>
        <p:spPr>
          <a:xfrm>
            <a:off x="2708003" y="4860183"/>
            <a:ext cx="2133873" cy="830997"/>
          </a:xfrm>
          <a:prstGeom prst="rect">
            <a:avLst/>
          </a:prstGeom>
        </p:spPr>
        <p:txBody>
          <a:bodyPr wrap="square">
            <a:spAutoFit/>
          </a:bodyPr>
          <a:lstStyle/>
          <a:p>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Long-term evolution of TCR ratios in countries in the Danube region – SOP scenario</a:t>
            </a:r>
            <a:endParaRPr lang="en-US" sz="1200" b="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7372377"/>
              </p:ext>
            </p:extLst>
          </p:nvPr>
        </p:nvGraphicFramePr>
        <p:xfrm>
          <a:off x="5106820" y="3464086"/>
          <a:ext cx="3844925" cy="2832930"/>
        </p:xfrm>
        <a:graphic>
          <a:graphicData uri="http://schemas.openxmlformats.org/drawingml/2006/table">
            <a:tbl>
              <a:tblPr firstRow="1" firstCol="1" bandRow="1">
                <a:tableStyleId>{5C22544A-7EE6-4342-B048-85BDC9FD1C3A}</a:tableStyleId>
              </a:tblPr>
              <a:tblGrid>
                <a:gridCol w="932815">
                  <a:extLst>
                    <a:ext uri="{9D8B030D-6E8A-4147-A177-3AD203B41FA5}">
                      <a16:colId xmlns:a16="http://schemas.microsoft.com/office/drawing/2014/main" val="1747940570"/>
                    </a:ext>
                  </a:extLst>
                </a:gridCol>
                <a:gridCol w="885190">
                  <a:extLst>
                    <a:ext uri="{9D8B030D-6E8A-4147-A177-3AD203B41FA5}">
                      <a16:colId xmlns:a16="http://schemas.microsoft.com/office/drawing/2014/main" val="2925551266"/>
                    </a:ext>
                  </a:extLst>
                </a:gridCol>
                <a:gridCol w="1013460">
                  <a:extLst>
                    <a:ext uri="{9D8B030D-6E8A-4147-A177-3AD203B41FA5}">
                      <a16:colId xmlns:a16="http://schemas.microsoft.com/office/drawing/2014/main" val="3595150157"/>
                    </a:ext>
                  </a:extLst>
                </a:gridCol>
                <a:gridCol w="1013460">
                  <a:extLst>
                    <a:ext uri="{9D8B030D-6E8A-4147-A177-3AD203B41FA5}">
                      <a16:colId xmlns:a16="http://schemas.microsoft.com/office/drawing/2014/main" val="3588334068"/>
                    </a:ext>
                  </a:extLst>
                </a:gridCol>
              </a:tblGrid>
              <a:tr h="1079500">
                <a:tc>
                  <a:txBody>
                    <a:bodyPr/>
                    <a:lstStyle/>
                    <a:p>
                      <a:pPr marL="0" marR="0" algn="ctr">
                        <a:lnSpc>
                          <a:spcPct val="107000"/>
                        </a:lnSpc>
                        <a:spcBef>
                          <a:spcPts val="0"/>
                        </a:spcBef>
                        <a:spcAft>
                          <a:spcPts val="0"/>
                        </a:spcAft>
                      </a:pPr>
                      <a:r>
                        <a:rPr lang="de-AT" sz="1000" dirty="0">
                          <a:effectLst/>
                        </a:rPr>
                        <a:t>Target Countries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Wastewater tariff affordability ratio [%]</a:t>
                      </a:r>
                      <a:endParaRPr lang="en-US" sz="1100">
                        <a:effectLst/>
                      </a:endParaRPr>
                    </a:p>
                    <a:p>
                      <a:pPr marL="0" marR="0" algn="ctr">
                        <a:lnSpc>
                          <a:spcPct val="107000"/>
                        </a:lnSpc>
                        <a:spcBef>
                          <a:spcPts val="0"/>
                        </a:spcBef>
                        <a:spcAft>
                          <a:spcPts val="0"/>
                        </a:spcAft>
                      </a:pPr>
                      <a:r>
                        <a:rPr lang="en-US" sz="1000">
                          <a:effectLst/>
                        </a:rPr>
                        <a:t>in 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Wastewater tariff affordability ratio</a:t>
                      </a:r>
                      <a:endParaRPr lang="en-US" sz="1100">
                        <a:effectLst/>
                      </a:endParaRPr>
                    </a:p>
                    <a:p>
                      <a:pPr marL="0" marR="0" algn="ctr">
                        <a:lnSpc>
                          <a:spcPct val="107000"/>
                        </a:lnSpc>
                        <a:spcBef>
                          <a:spcPts val="0"/>
                        </a:spcBef>
                        <a:spcAft>
                          <a:spcPts val="0"/>
                        </a:spcAft>
                      </a:pPr>
                      <a:r>
                        <a:rPr lang="en-US" sz="1000">
                          <a:effectLst/>
                        </a:rPr>
                        <a:t>[%]</a:t>
                      </a:r>
                      <a:endParaRPr lang="en-US" sz="1100">
                        <a:effectLst/>
                      </a:endParaRPr>
                    </a:p>
                    <a:p>
                      <a:pPr marL="0" marR="0" algn="ctr">
                        <a:lnSpc>
                          <a:spcPct val="107000"/>
                        </a:lnSpc>
                        <a:spcBef>
                          <a:spcPts val="0"/>
                        </a:spcBef>
                        <a:spcAft>
                          <a:spcPts val="0"/>
                        </a:spcAft>
                      </a:pPr>
                      <a:r>
                        <a:rPr lang="en-US" sz="1000">
                          <a:effectLst/>
                        </a:rPr>
                        <a:t>in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Wastewater tariff affordability ratio</a:t>
                      </a:r>
                      <a:r>
                        <a:rPr lang="en-US" sz="800">
                          <a:effectLst/>
                        </a:rPr>
                        <a:t> </a:t>
                      </a:r>
                      <a:endParaRPr lang="en-US" sz="1100">
                        <a:effectLst/>
                      </a:endParaRPr>
                    </a:p>
                    <a:p>
                      <a:pPr marL="0" marR="0" algn="ctr">
                        <a:lnSpc>
                          <a:spcPct val="107000"/>
                        </a:lnSpc>
                        <a:spcBef>
                          <a:spcPts val="0"/>
                        </a:spcBef>
                        <a:spcAft>
                          <a:spcPts val="0"/>
                        </a:spcAft>
                      </a:pPr>
                      <a:r>
                        <a:rPr lang="en-US" sz="1000">
                          <a:effectLst/>
                        </a:rPr>
                        <a:t>[%]</a:t>
                      </a:r>
                      <a:endParaRPr lang="en-US" sz="1100">
                        <a:effectLst/>
                      </a:endParaRPr>
                    </a:p>
                    <a:p>
                      <a:pPr marL="0" marR="0" algn="ctr">
                        <a:lnSpc>
                          <a:spcPct val="107000"/>
                        </a:lnSpc>
                        <a:spcBef>
                          <a:spcPts val="0"/>
                        </a:spcBef>
                        <a:spcAft>
                          <a:spcPts val="0"/>
                        </a:spcAft>
                      </a:pPr>
                      <a:r>
                        <a:rPr lang="en-US" sz="1000">
                          <a:effectLst/>
                        </a:rPr>
                        <a:t>in 2040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449927"/>
                  </a:ext>
                </a:extLst>
              </a:tr>
              <a:tr h="199960">
                <a:tc>
                  <a:txBody>
                    <a:bodyPr/>
                    <a:lstStyle/>
                    <a:p>
                      <a:pPr marL="0" marR="0">
                        <a:lnSpc>
                          <a:spcPct val="107000"/>
                        </a:lnSpc>
                        <a:spcBef>
                          <a:spcPts val="0"/>
                        </a:spcBef>
                        <a:spcAft>
                          <a:spcPts val="0"/>
                        </a:spcAft>
                      </a:pPr>
                      <a:r>
                        <a:rPr lang="de-AT" sz="1000">
                          <a:effectLst/>
                        </a:rPr>
                        <a:t>Austria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0.57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8860412"/>
                  </a:ext>
                </a:extLst>
              </a:tr>
              <a:tr h="199960">
                <a:tc>
                  <a:txBody>
                    <a:bodyPr/>
                    <a:lstStyle/>
                    <a:p>
                      <a:pPr marL="0" marR="0">
                        <a:lnSpc>
                          <a:spcPct val="107000"/>
                        </a:lnSpc>
                        <a:spcBef>
                          <a:spcPts val="0"/>
                        </a:spcBef>
                        <a:spcAft>
                          <a:spcPts val="0"/>
                        </a:spcAft>
                      </a:pPr>
                      <a:r>
                        <a:rPr lang="de-AT" sz="1000">
                          <a:effectLst/>
                        </a:rPr>
                        <a:t>Bulgaria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2.56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297054"/>
                  </a:ext>
                </a:extLst>
              </a:tr>
              <a:tr h="353710">
                <a:tc>
                  <a:txBody>
                    <a:bodyPr/>
                    <a:lstStyle/>
                    <a:p>
                      <a:pPr marL="0" marR="0">
                        <a:lnSpc>
                          <a:spcPct val="107000"/>
                        </a:lnSpc>
                        <a:spcBef>
                          <a:spcPts val="0"/>
                        </a:spcBef>
                        <a:spcAft>
                          <a:spcPts val="0"/>
                        </a:spcAft>
                      </a:pPr>
                      <a:r>
                        <a:rPr lang="de-AT" sz="1000">
                          <a:effectLst/>
                        </a:rPr>
                        <a:t>Czech Republic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7395808"/>
                  </a:ext>
                </a:extLst>
              </a:tr>
              <a:tr h="199960">
                <a:tc>
                  <a:txBody>
                    <a:bodyPr/>
                    <a:lstStyle/>
                    <a:p>
                      <a:pPr marL="0" marR="0">
                        <a:lnSpc>
                          <a:spcPct val="107000"/>
                        </a:lnSpc>
                        <a:spcBef>
                          <a:spcPts val="0"/>
                        </a:spcBef>
                        <a:spcAft>
                          <a:spcPts val="0"/>
                        </a:spcAft>
                      </a:pPr>
                      <a:r>
                        <a:rPr lang="de-AT" sz="1000">
                          <a:effectLst/>
                        </a:rPr>
                        <a:t>Croatia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1097102"/>
                  </a:ext>
                </a:extLst>
              </a:tr>
              <a:tr h="199960">
                <a:tc>
                  <a:txBody>
                    <a:bodyPr/>
                    <a:lstStyle/>
                    <a:p>
                      <a:pPr marL="0" marR="0">
                        <a:lnSpc>
                          <a:spcPct val="107000"/>
                        </a:lnSpc>
                        <a:spcBef>
                          <a:spcPts val="0"/>
                        </a:spcBef>
                        <a:spcAft>
                          <a:spcPts val="0"/>
                        </a:spcAft>
                      </a:pPr>
                      <a:r>
                        <a:rPr lang="de-AT" sz="1000">
                          <a:effectLst/>
                        </a:rPr>
                        <a:t>Hungary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2.07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2868902"/>
                  </a:ext>
                </a:extLst>
              </a:tr>
              <a:tr h="199960">
                <a:tc>
                  <a:txBody>
                    <a:bodyPr/>
                    <a:lstStyle/>
                    <a:p>
                      <a:pPr marL="0" marR="0">
                        <a:lnSpc>
                          <a:spcPct val="107000"/>
                        </a:lnSpc>
                        <a:spcBef>
                          <a:spcPts val="0"/>
                        </a:spcBef>
                        <a:spcAft>
                          <a:spcPts val="0"/>
                        </a:spcAft>
                      </a:pPr>
                      <a:r>
                        <a:rPr lang="de-AT" sz="1000">
                          <a:effectLst/>
                        </a:rPr>
                        <a:t>Romania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2.99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3.01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1022568"/>
                  </a:ext>
                </a:extLst>
              </a:tr>
              <a:tr h="199960">
                <a:tc>
                  <a:txBody>
                    <a:bodyPr/>
                    <a:lstStyle/>
                    <a:p>
                      <a:pPr marL="0" marR="0">
                        <a:lnSpc>
                          <a:spcPct val="107000"/>
                        </a:lnSpc>
                        <a:spcBef>
                          <a:spcPts val="0"/>
                        </a:spcBef>
                        <a:spcAft>
                          <a:spcPts val="0"/>
                        </a:spcAft>
                      </a:pPr>
                      <a:r>
                        <a:rPr lang="de-AT" sz="1000">
                          <a:effectLst/>
                        </a:rPr>
                        <a:t>Slovenia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0.69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0.57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6630084"/>
                  </a:ext>
                </a:extLst>
              </a:tr>
              <a:tr h="199960">
                <a:tc>
                  <a:txBody>
                    <a:bodyPr/>
                    <a:lstStyle/>
                    <a:p>
                      <a:pPr marL="0" marR="0">
                        <a:lnSpc>
                          <a:spcPct val="107000"/>
                        </a:lnSpc>
                        <a:spcBef>
                          <a:spcPts val="0"/>
                        </a:spcBef>
                        <a:spcAft>
                          <a:spcPts val="0"/>
                        </a:spcAft>
                      </a:pPr>
                      <a:r>
                        <a:rPr lang="de-AT" sz="1000">
                          <a:effectLst/>
                        </a:rPr>
                        <a:t>Slovakia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dirty="0">
                          <a:effectLst/>
                        </a:rPr>
                        <a:t>2.40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de-AT" sz="1000" dirty="0">
                          <a:effectLst/>
                        </a:rPr>
                        <a:t>1.91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0134358"/>
                  </a:ext>
                </a:extLst>
              </a:tr>
            </a:tbl>
          </a:graphicData>
        </a:graphic>
      </p:graphicFrame>
    </p:spTree>
    <p:extLst>
      <p:ext uri="{BB962C8B-B14F-4D97-AF65-F5344CB8AC3E}">
        <p14:creationId xmlns:p14="http://schemas.microsoft.com/office/powerpoint/2010/main" val="95121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9F971E6-D8D4-4C59-A1A0-5FE329A63D94}" type="slidenum">
              <a:rPr lang="en-US" smtClean="0"/>
              <a:pPr/>
              <a:t>6</a:t>
            </a:fld>
            <a:endParaRPr lang="en-US" dirty="0"/>
          </a:p>
        </p:txBody>
      </p:sp>
      <p:sp>
        <p:nvSpPr>
          <p:cNvPr id="4" name="Content Placeholder 3"/>
          <p:cNvSpPr>
            <a:spLocks noGrp="1"/>
          </p:cNvSpPr>
          <p:nvPr>
            <p:ph sz="quarter" idx="12"/>
          </p:nvPr>
        </p:nvSpPr>
        <p:spPr>
          <a:xfrm>
            <a:off x="357808" y="1483304"/>
            <a:ext cx="8328992" cy="4854781"/>
          </a:xfrm>
        </p:spPr>
        <p:txBody>
          <a:bodyPr>
            <a:normAutofit/>
          </a:bodyPr>
          <a:lstStyle/>
          <a:p>
            <a:r>
              <a:rPr lang="en-GB" sz="1500" dirty="0"/>
              <a:t>For all countries, the overall cost of implementing UWWTD for period 2000-2040 is significantly above the higher range of the estimated benefits (which are calculated in two scenarios, lower or higher estimates)</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pPr algn="just"/>
            <a:endParaRPr lang="en-GB" sz="1700" dirty="0"/>
          </a:p>
          <a:p>
            <a:pPr algn="just"/>
            <a:endParaRPr lang="en-GB" sz="1700" dirty="0"/>
          </a:p>
          <a:p>
            <a:pPr algn="just"/>
            <a:endParaRPr lang="en-GB" sz="1700" dirty="0"/>
          </a:p>
          <a:p>
            <a:pPr algn="just"/>
            <a:r>
              <a:rPr lang="en-GB" sz="1500" dirty="0"/>
              <a:t>Therefore, it can be assumed that the prevailing driver for UWWTD compliance is the need for uniformity of regulatory compliance under the EU directives, and environmental protection that goes beyond economic justification</a:t>
            </a:r>
            <a:r>
              <a:rPr lang="en-US" sz="1500" dirty="0"/>
              <a:t>.</a:t>
            </a:r>
            <a:endParaRPr lang="en-GB" sz="1500" dirty="0"/>
          </a:p>
          <a:p>
            <a:pPr>
              <a:spcBef>
                <a:spcPts val="624"/>
              </a:spcBef>
            </a:pPr>
            <a:endParaRPr lang="en-US" sz="1800" dirty="0"/>
          </a:p>
        </p:txBody>
      </p:sp>
      <p:sp>
        <p:nvSpPr>
          <p:cNvPr id="8" name="Title 1"/>
          <p:cNvSpPr>
            <a:spLocks noGrp="1"/>
          </p:cNvSpPr>
          <p:nvPr>
            <p:ph type="title"/>
          </p:nvPr>
        </p:nvSpPr>
        <p:spPr/>
        <p:txBody>
          <a:bodyPr>
            <a:normAutofit fontScale="90000"/>
          </a:bodyPr>
          <a:lstStyle/>
          <a:p>
            <a:pPr algn="ctr"/>
            <a:r>
              <a:rPr lang="en-US" sz="2200" dirty="0"/>
              <a:t>Implementation of UWWTD - Case of new EU countries from DRB</a:t>
            </a:r>
            <a:br>
              <a:rPr lang="en-US" sz="2400" dirty="0"/>
            </a:br>
            <a:r>
              <a:rPr lang="en-US" sz="2200" dirty="0">
                <a:solidFill>
                  <a:srgbClr val="0070C0"/>
                </a:solidFill>
              </a:rPr>
              <a:t>Is it economically viable?</a:t>
            </a:r>
            <a:endParaRPr lang="en-US" sz="2200" dirty="0"/>
          </a:p>
        </p:txBody>
      </p:sp>
      <p:pic>
        <p:nvPicPr>
          <p:cNvPr id="9" name="Picture 8"/>
          <p:cNvPicPr>
            <a:picLocks noChangeAspect="1"/>
          </p:cNvPicPr>
          <p:nvPr/>
        </p:nvPicPr>
        <p:blipFill>
          <a:blip r:embed="rId2"/>
          <a:stretch>
            <a:fillRect/>
          </a:stretch>
        </p:blipFill>
        <p:spPr>
          <a:xfrm>
            <a:off x="2349216" y="2116646"/>
            <a:ext cx="4999942" cy="2379864"/>
          </a:xfrm>
          <a:prstGeom prst="rect">
            <a:avLst/>
          </a:prstGeom>
        </p:spPr>
      </p:pic>
      <p:sp>
        <p:nvSpPr>
          <p:cNvPr id="11" name="Rectangle 10"/>
          <p:cNvSpPr/>
          <p:nvPr/>
        </p:nvSpPr>
        <p:spPr>
          <a:xfrm>
            <a:off x="920466" y="2584907"/>
            <a:ext cx="1428750" cy="1107996"/>
          </a:xfrm>
          <a:prstGeom prst="rect">
            <a:avLst/>
          </a:prstGeom>
        </p:spPr>
        <p:txBody>
          <a:bodyPr wrap="square">
            <a:spAutoFit/>
          </a:bodyPr>
          <a:lstStyle/>
          <a:p>
            <a:r>
              <a:rPr lang="en-GB" sz="1100" b="0" dirty="0">
                <a:latin typeface="Arial" panose="020B0604020202020204" pitchFamily="34" charset="0"/>
                <a:ea typeface="Calibri" panose="020F0502020204030204" pitchFamily="34" charset="0"/>
                <a:cs typeface="Arial" panose="020B0604020202020204" pitchFamily="34" charset="0"/>
              </a:rPr>
              <a:t>UWWTD related costs and benefits discounted (2015) per country in the period 2000-2040, Mio EUR</a:t>
            </a:r>
            <a:endParaRPr lang="en-US" b="0" dirty="0">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012126802"/>
              </p:ext>
            </p:extLst>
          </p:nvPr>
        </p:nvGraphicFramePr>
        <p:xfrm>
          <a:off x="1571625" y="4568916"/>
          <a:ext cx="6219824" cy="836298"/>
        </p:xfrm>
        <a:graphic>
          <a:graphicData uri="http://schemas.openxmlformats.org/drawingml/2006/table">
            <a:tbl>
              <a:tblPr firstRow="1" firstCol="1" bandRow="1">
                <a:tableStyleId>{5C22544A-7EE6-4342-B048-85BDC9FD1C3A}</a:tableStyleId>
              </a:tblPr>
              <a:tblGrid>
                <a:gridCol w="1439760">
                  <a:extLst>
                    <a:ext uri="{9D8B030D-6E8A-4147-A177-3AD203B41FA5}">
                      <a16:colId xmlns:a16="http://schemas.microsoft.com/office/drawing/2014/main" val="1370202324"/>
                    </a:ext>
                  </a:extLst>
                </a:gridCol>
                <a:gridCol w="596956">
                  <a:extLst>
                    <a:ext uri="{9D8B030D-6E8A-4147-A177-3AD203B41FA5}">
                      <a16:colId xmlns:a16="http://schemas.microsoft.com/office/drawing/2014/main" val="1955720379"/>
                    </a:ext>
                  </a:extLst>
                </a:gridCol>
                <a:gridCol w="597692">
                  <a:extLst>
                    <a:ext uri="{9D8B030D-6E8A-4147-A177-3AD203B41FA5}">
                      <a16:colId xmlns:a16="http://schemas.microsoft.com/office/drawing/2014/main" val="1058160113"/>
                    </a:ext>
                  </a:extLst>
                </a:gridCol>
                <a:gridCol w="597692">
                  <a:extLst>
                    <a:ext uri="{9D8B030D-6E8A-4147-A177-3AD203B41FA5}">
                      <a16:colId xmlns:a16="http://schemas.microsoft.com/office/drawing/2014/main" val="3363523887"/>
                    </a:ext>
                  </a:extLst>
                </a:gridCol>
                <a:gridCol w="596956">
                  <a:extLst>
                    <a:ext uri="{9D8B030D-6E8A-4147-A177-3AD203B41FA5}">
                      <a16:colId xmlns:a16="http://schemas.microsoft.com/office/drawing/2014/main" val="3392135510"/>
                    </a:ext>
                  </a:extLst>
                </a:gridCol>
                <a:gridCol w="597692">
                  <a:extLst>
                    <a:ext uri="{9D8B030D-6E8A-4147-A177-3AD203B41FA5}">
                      <a16:colId xmlns:a16="http://schemas.microsoft.com/office/drawing/2014/main" val="260052919"/>
                    </a:ext>
                  </a:extLst>
                </a:gridCol>
                <a:gridCol w="597692">
                  <a:extLst>
                    <a:ext uri="{9D8B030D-6E8A-4147-A177-3AD203B41FA5}">
                      <a16:colId xmlns:a16="http://schemas.microsoft.com/office/drawing/2014/main" val="473982406"/>
                    </a:ext>
                  </a:extLst>
                </a:gridCol>
                <a:gridCol w="597692">
                  <a:extLst>
                    <a:ext uri="{9D8B030D-6E8A-4147-A177-3AD203B41FA5}">
                      <a16:colId xmlns:a16="http://schemas.microsoft.com/office/drawing/2014/main" val="1575844876"/>
                    </a:ext>
                  </a:extLst>
                </a:gridCol>
                <a:gridCol w="597692">
                  <a:extLst>
                    <a:ext uri="{9D8B030D-6E8A-4147-A177-3AD203B41FA5}">
                      <a16:colId xmlns:a16="http://schemas.microsoft.com/office/drawing/2014/main" val="2837654287"/>
                    </a:ext>
                  </a:extLst>
                </a:gridCol>
              </a:tblGrid>
              <a:tr h="0">
                <a:tc rowSpan="2">
                  <a:txBody>
                    <a:bodyPr/>
                    <a:lstStyle/>
                    <a:p>
                      <a:pPr marL="0" marR="0" algn="ctr">
                        <a:lnSpc>
                          <a:spcPct val="107000"/>
                        </a:lnSpc>
                        <a:spcBef>
                          <a:spcPts val="0"/>
                        </a:spcBef>
                        <a:spcAft>
                          <a:spcPts val="0"/>
                        </a:spcAft>
                      </a:pPr>
                      <a:r>
                        <a:rPr lang="en-GB" sz="900">
                          <a:effectLst/>
                        </a:rPr>
                        <a:t>Indicators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8">
                  <a:txBody>
                    <a:bodyPr/>
                    <a:lstStyle/>
                    <a:p>
                      <a:pPr marL="0" marR="0" algn="ctr">
                        <a:lnSpc>
                          <a:spcPct val="107000"/>
                        </a:lnSpc>
                        <a:spcBef>
                          <a:spcPts val="0"/>
                        </a:spcBef>
                        <a:spcAft>
                          <a:spcPts val="0"/>
                        </a:spcAft>
                      </a:pPr>
                      <a:r>
                        <a:rPr lang="en-GB" sz="900">
                          <a:effectLst/>
                        </a:rPr>
                        <a:t>Economic indicators at country level (2000-2040)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8702053"/>
                  </a:ext>
                </a:extLst>
              </a:tr>
              <a:tr h="0">
                <a:tc vMerge="1">
                  <a:txBody>
                    <a:bodyPr/>
                    <a:lstStyle/>
                    <a:p>
                      <a:endParaRPr lang="en-US"/>
                    </a:p>
                  </a:txBody>
                  <a:tcPr/>
                </a:tc>
                <a:tc>
                  <a:txBody>
                    <a:bodyPr/>
                    <a:lstStyle/>
                    <a:p>
                      <a:pPr marL="0" marR="0" algn="ctr">
                        <a:lnSpc>
                          <a:spcPct val="107000"/>
                        </a:lnSpc>
                        <a:spcBef>
                          <a:spcPts val="0"/>
                        </a:spcBef>
                        <a:spcAft>
                          <a:spcPts val="0"/>
                        </a:spcAft>
                      </a:pPr>
                      <a:r>
                        <a:rPr lang="en-GB" sz="900">
                          <a:effectLst/>
                        </a:rPr>
                        <a:t>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BG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CZ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HR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900">
                          <a:effectLst/>
                        </a:rPr>
                        <a:t>HU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900">
                          <a:effectLst/>
                        </a:rPr>
                        <a:t>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900">
                          <a:effectLst/>
                        </a:rPr>
                        <a:t>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900">
                          <a:effectLst/>
                        </a:rPr>
                        <a:t>SK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7720525"/>
                  </a:ext>
                </a:extLst>
              </a:tr>
              <a:tr h="71755">
                <a:tc>
                  <a:txBody>
                    <a:bodyPr/>
                    <a:lstStyle/>
                    <a:p>
                      <a:pPr marL="0" marR="0">
                        <a:lnSpc>
                          <a:spcPct val="107000"/>
                        </a:lnSpc>
                        <a:spcBef>
                          <a:spcPts val="0"/>
                        </a:spcBef>
                        <a:spcAft>
                          <a:spcPts val="0"/>
                        </a:spcAft>
                      </a:pPr>
                      <a:r>
                        <a:rPr lang="en-GB" sz="900">
                          <a:effectLst/>
                        </a:rPr>
                        <a:t>ENPV  (Lower Range)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900">
                          <a:effectLst/>
                        </a:rPr>
                        <a:t>-39,033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-7,915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-18,653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-8,232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-21,024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-33,793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-3,961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dirty="0">
                          <a:effectLst/>
                        </a:rPr>
                        <a:t>-9,339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29937849"/>
                  </a:ext>
                </a:extLst>
              </a:tr>
              <a:tr h="71755">
                <a:tc>
                  <a:txBody>
                    <a:bodyPr/>
                    <a:lstStyle/>
                    <a:p>
                      <a:pPr marL="0" marR="0">
                        <a:lnSpc>
                          <a:spcPct val="107000"/>
                        </a:lnSpc>
                        <a:spcBef>
                          <a:spcPts val="0"/>
                        </a:spcBef>
                        <a:spcAft>
                          <a:spcPts val="0"/>
                        </a:spcAft>
                      </a:pPr>
                      <a:r>
                        <a:rPr lang="en-GB" sz="900">
                          <a:effectLst/>
                        </a:rPr>
                        <a:t>ENPV  (Higher Range)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900">
                          <a:effectLst/>
                        </a:rPr>
                        <a:t>-11,357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-3,476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-9,672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-6,306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-12,801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-21,274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-2,307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-5,023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3098666"/>
                  </a:ext>
                </a:extLst>
              </a:tr>
              <a:tr h="71755">
                <a:tc>
                  <a:txBody>
                    <a:bodyPr/>
                    <a:lstStyle/>
                    <a:p>
                      <a:pPr marL="0" marR="0">
                        <a:lnSpc>
                          <a:spcPct val="107000"/>
                        </a:lnSpc>
                        <a:spcBef>
                          <a:spcPts val="0"/>
                        </a:spcBef>
                        <a:spcAft>
                          <a:spcPts val="0"/>
                        </a:spcAft>
                      </a:pPr>
                      <a:r>
                        <a:rPr lang="en-GB" sz="900">
                          <a:effectLst/>
                        </a:rPr>
                        <a:t>EIRR  (Higher Range)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3306527"/>
                  </a:ext>
                </a:extLst>
              </a:tr>
              <a:tr h="71755">
                <a:tc>
                  <a:txBody>
                    <a:bodyPr/>
                    <a:lstStyle/>
                    <a:p>
                      <a:pPr marL="0" marR="0">
                        <a:lnSpc>
                          <a:spcPct val="107000"/>
                        </a:lnSpc>
                        <a:spcBef>
                          <a:spcPts val="0"/>
                        </a:spcBef>
                        <a:spcAft>
                          <a:spcPts val="0"/>
                        </a:spcAft>
                      </a:pPr>
                      <a:r>
                        <a:rPr lang="en-GB" sz="900">
                          <a:effectLst/>
                        </a:rPr>
                        <a:t>B/C (Higher Range)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900">
                          <a:effectLst/>
                        </a:rPr>
                        <a:t>0.76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0.66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0.58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0.31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0.49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0.47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a:effectLst/>
                        </a:rPr>
                        <a:t>0.52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900" dirty="0">
                          <a:effectLst/>
                        </a:rPr>
                        <a:t>0.56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85930655"/>
                  </a:ext>
                </a:extLst>
              </a:tr>
            </a:tbl>
          </a:graphicData>
        </a:graphic>
      </p:graphicFrame>
    </p:spTree>
    <p:extLst>
      <p:ext uri="{BB962C8B-B14F-4D97-AF65-F5344CB8AC3E}">
        <p14:creationId xmlns:p14="http://schemas.microsoft.com/office/powerpoint/2010/main" val="118832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sz="2400" dirty="0"/>
              <a:t>Recommendations for better service resilience</a:t>
            </a:r>
          </a:p>
        </p:txBody>
      </p:sp>
      <p:sp>
        <p:nvSpPr>
          <p:cNvPr id="3" name="Slide Number Placeholder 2"/>
          <p:cNvSpPr>
            <a:spLocks noGrp="1"/>
          </p:cNvSpPr>
          <p:nvPr>
            <p:ph type="sldNum" sz="quarter" idx="4"/>
          </p:nvPr>
        </p:nvSpPr>
        <p:spPr/>
        <p:txBody>
          <a:bodyPr/>
          <a:lstStyle/>
          <a:p>
            <a:fld id="{F9F971E6-D8D4-4C59-A1A0-5FE329A63D94}" type="slidenum">
              <a:rPr lang="en-US" smtClean="0"/>
              <a:pPr/>
              <a:t>7</a:t>
            </a:fld>
            <a:endParaRPr lang="en-US" dirty="0"/>
          </a:p>
        </p:txBody>
      </p:sp>
      <p:sp>
        <p:nvSpPr>
          <p:cNvPr id="4" name="Content Placeholder 3"/>
          <p:cNvSpPr>
            <a:spLocks noGrp="1"/>
          </p:cNvSpPr>
          <p:nvPr>
            <p:ph sz="quarter" idx="12"/>
          </p:nvPr>
        </p:nvSpPr>
        <p:spPr>
          <a:xfrm>
            <a:off x="457200" y="1508167"/>
            <a:ext cx="8315325" cy="4693846"/>
          </a:xfrm>
        </p:spPr>
        <p:txBody>
          <a:bodyPr>
            <a:normAutofit lnSpcReduction="10000"/>
          </a:bodyPr>
          <a:lstStyle/>
          <a:p>
            <a:pPr marL="342900" indent="-342900" algn="just">
              <a:buFontTx/>
              <a:buChar char="-"/>
            </a:pPr>
            <a:r>
              <a:rPr lang="en-US" sz="1600" b="1" dirty="0"/>
              <a:t>Invest into a better process to plan wastewater management compliance and avoid underestimating the time needed for directive compliance.</a:t>
            </a:r>
            <a:r>
              <a:rPr lang="en-US" sz="1600" dirty="0"/>
              <a:t> Building upon the experience of the new EU member states of the Danube region, candidate countries should prepare a strategic plan for wastewater infrastructure compliance well in advance of accession negotiations.</a:t>
            </a:r>
            <a:r>
              <a:rPr lang="en-US" sz="1600" b="1" dirty="0">
                <a:ea typeface="Calibri" panose="020F0502020204030204" pitchFamily="34" charset="0"/>
              </a:rPr>
              <a:t> </a:t>
            </a:r>
          </a:p>
          <a:p>
            <a:pPr algn="just"/>
            <a:endParaRPr lang="en-US" sz="1600" b="1" dirty="0">
              <a:ea typeface="Calibri" panose="020F0502020204030204" pitchFamily="34" charset="0"/>
            </a:endParaRPr>
          </a:p>
          <a:p>
            <a:pPr marL="342900" lvl="0" indent="-342900" algn="just">
              <a:buFontTx/>
              <a:buChar char="-"/>
            </a:pPr>
            <a:r>
              <a:rPr lang="en-US" sz="1600" b="1" dirty="0">
                <a:solidFill>
                  <a:srgbClr val="021F43"/>
                </a:solidFill>
                <a:latin typeface="Arial"/>
                <a:ea typeface="Calibri" panose="020F0502020204030204" pitchFamily="34" charset="0"/>
              </a:rPr>
              <a:t>Prioritize investments according to their impact rather than on a readiness basis.</a:t>
            </a:r>
            <a:r>
              <a:rPr lang="en-US" sz="1600" i="1" dirty="0">
                <a:solidFill>
                  <a:srgbClr val="021F43"/>
                </a:solidFill>
                <a:latin typeface="Arial"/>
                <a:ea typeface="Calibri" panose="020F0502020204030204" pitchFamily="34" charset="0"/>
              </a:rPr>
              <a:t> </a:t>
            </a:r>
            <a:r>
              <a:rPr lang="en-US" sz="1600" dirty="0">
                <a:solidFill>
                  <a:srgbClr val="021F43"/>
                </a:solidFill>
                <a:latin typeface="Arial"/>
                <a:ea typeface="Calibri" panose="020F0502020204030204" pitchFamily="34" charset="0"/>
              </a:rPr>
              <a:t>Better prioritization of investments is needed to maximize the impact of available resources on UWWTD compliance and WFD objective fulfillment</a:t>
            </a:r>
            <a:endParaRPr lang="en-US" sz="1600" dirty="0">
              <a:solidFill>
                <a:srgbClr val="021F43"/>
              </a:solidFill>
              <a:latin typeface="Arial"/>
              <a:ea typeface="Calibri" panose="020F0502020204030204" pitchFamily="34" charset="0"/>
              <a:cs typeface="Times New Roman" panose="02020603050405020304" pitchFamily="18" charset="0"/>
            </a:endParaRPr>
          </a:p>
          <a:p>
            <a:pPr marL="342900" indent="-342900" algn="just">
              <a:buFontTx/>
              <a:buChar char="-"/>
            </a:pPr>
            <a:endParaRPr lang="en-US" sz="1600" b="1" dirty="0">
              <a:ea typeface="Calibri" panose="020F0502020204030204" pitchFamily="34" charset="0"/>
            </a:endParaRPr>
          </a:p>
          <a:p>
            <a:pPr marL="342900" indent="-342900" algn="just">
              <a:buFontTx/>
              <a:buChar char="-"/>
            </a:pPr>
            <a:r>
              <a:rPr lang="en-US" sz="1600" b="1" dirty="0">
                <a:ea typeface="Calibri" panose="020F0502020204030204" pitchFamily="34" charset="0"/>
              </a:rPr>
              <a:t>Develop a financing strategy for affordable, sustainable wastewater management. </a:t>
            </a:r>
            <a:r>
              <a:rPr lang="en-US" sz="1600" dirty="0">
                <a:ea typeface="Calibri" panose="020F0502020204030204" pitchFamily="34" charset="0"/>
              </a:rPr>
              <a:t>Implementing the UWWTD implies substantial investment that needs to be planned well in advance and staged to facilitate and secure the mobilization of the required financial resources at the lowest costs. </a:t>
            </a:r>
          </a:p>
          <a:p>
            <a:pPr algn="just"/>
            <a:endParaRPr lang="en-US" sz="1600" dirty="0">
              <a:ea typeface="Calibri" panose="020F0502020204030204" pitchFamily="34" charset="0"/>
            </a:endParaRPr>
          </a:p>
          <a:p>
            <a:pPr marL="342900" lvl="0" indent="-342900" algn="just">
              <a:buFontTx/>
              <a:buChar char="-"/>
            </a:pPr>
            <a:r>
              <a:rPr lang="en-US" sz="1600" b="1" dirty="0">
                <a:solidFill>
                  <a:srgbClr val="021F43"/>
                </a:solidFill>
                <a:latin typeface="Arial"/>
              </a:rPr>
              <a:t>Tariff increases </a:t>
            </a:r>
            <a:r>
              <a:rPr lang="en-US" sz="1600" dirty="0">
                <a:solidFill>
                  <a:srgbClr val="021F43"/>
                </a:solidFill>
                <a:latin typeface="Arial"/>
              </a:rPr>
              <a:t>are necessary to ensure financial sustainability, but should be accompanied with necessary WSS sector reforms to improve efficiency of service provision (governance, efficiency etc.), as a way to minimize increase </a:t>
            </a:r>
          </a:p>
          <a:p>
            <a:pPr marL="342900" indent="-342900" algn="just">
              <a:buFontTx/>
              <a:buChar char="-"/>
            </a:pPr>
            <a:endParaRPr lang="en-US" sz="1600" dirty="0">
              <a:ea typeface="Calibri" panose="020F0502020204030204" pitchFamily="34" charset="0"/>
            </a:endParaRPr>
          </a:p>
          <a:p>
            <a:pPr algn="just"/>
            <a:endParaRPr lang="en-US" sz="1600" dirty="0">
              <a:ea typeface="Calibri" panose="020F0502020204030204" pitchFamily="34" charset="0"/>
            </a:endParaRPr>
          </a:p>
          <a:p>
            <a:pPr marL="342900" indent="-342900" algn="just">
              <a:buFontTx/>
              <a:buChar char="-"/>
            </a:pPr>
            <a:endParaRPr lang="en-US" sz="1600" dirty="0"/>
          </a:p>
          <a:p>
            <a:pPr marL="342900" lvl="0" indent="-342900" algn="just">
              <a:buFontTx/>
              <a:buChar char="-"/>
            </a:pPr>
            <a:endParaRPr lang="en-US" sz="1500" dirty="0"/>
          </a:p>
          <a:p>
            <a:pPr marL="342900" lvl="0" indent="-342900">
              <a:buFontTx/>
              <a:buChar char="-"/>
            </a:pPr>
            <a:endParaRPr lang="en-US" sz="2300" dirty="0"/>
          </a:p>
          <a:p>
            <a:pPr marL="457200" indent="-457200">
              <a:spcBef>
                <a:spcPts val="1824"/>
              </a:spcBef>
              <a:buFont typeface="Arial" charset="0"/>
              <a:buChar char="•"/>
            </a:pPr>
            <a:endParaRPr lang="en-US" dirty="0"/>
          </a:p>
        </p:txBody>
      </p:sp>
    </p:spTree>
    <p:extLst>
      <p:ext uri="{BB962C8B-B14F-4D97-AF65-F5344CB8AC3E}">
        <p14:creationId xmlns:p14="http://schemas.microsoft.com/office/powerpoint/2010/main" val="160615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sz="2400" dirty="0"/>
              <a:t>Recommendations for better service resilience</a:t>
            </a:r>
          </a:p>
        </p:txBody>
      </p:sp>
      <p:sp>
        <p:nvSpPr>
          <p:cNvPr id="3" name="Slide Number Placeholder 2"/>
          <p:cNvSpPr>
            <a:spLocks noGrp="1"/>
          </p:cNvSpPr>
          <p:nvPr>
            <p:ph type="sldNum" sz="quarter" idx="4"/>
          </p:nvPr>
        </p:nvSpPr>
        <p:spPr/>
        <p:txBody>
          <a:bodyPr/>
          <a:lstStyle/>
          <a:p>
            <a:fld id="{F9F971E6-D8D4-4C59-A1A0-5FE329A63D94}" type="slidenum">
              <a:rPr lang="en-US" smtClean="0"/>
              <a:pPr/>
              <a:t>8</a:t>
            </a:fld>
            <a:endParaRPr lang="en-US" dirty="0"/>
          </a:p>
        </p:txBody>
      </p:sp>
      <p:sp>
        <p:nvSpPr>
          <p:cNvPr id="4" name="Content Placeholder 3"/>
          <p:cNvSpPr>
            <a:spLocks noGrp="1"/>
          </p:cNvSpPr>
          <p:nvPr>
            <p:ph sz="quarter" idx="12"/>
          </p:nvPr>
        </p:nvSpPr>
        <p:spPr>
          <a:xfrm>
            <a:off x="457200" y="1508167"/>
            <a:ext cx="8315325" cy="4693846"/>
          </a:xfrm>
        </p:spPr>
        <p:txBody>
          <a:bodyPr>
            <a:normAutofit/>
          </a:bodyPr>
          <a:lstStyle/>
          <a:p>
            <a:pPr marL="342900" indent="-342900" algn="just">
              <a:buFontTx/>
              <a:buChar char="-"/>
            </a:pPr>
            <a:r>
              <a:rPr lang="en-US" sz="1600" b="1" dirty="0">
                <a:solidFill>
                  <a:srgbClr val="021F43"/>
                </a:solidFill>
                <a:latin typeface="Arial"/>
                <a:ea typeface="Calibri" panose="020F0502020204030204" pitchFamily="34" charset="0"/>
              </a:rPr>
              <a:t>Service sustainability - address the question of </a:t>
            </a:r>
            <a:r>
              <a:rPr lang="en-US" sz="1600" b="1" dirty="0" err="1">
                <a:solidFill>
                  <a:srgbClr val="021F43"/>
                </a:solidFill>
                <a:latin typeface="Arial"/>
                <a:ea typeface="Calibri" panose="020F0502020204030204" pitchFamily="34" charset="0"/>
              </a:rPr>
              <a:t>opex</a:t>
            </a:r>
            <a:r>
              <a:rPr lang="en-US" sz="1600" b="1" dirty="0">
                <a:solidFill>
                  <a:srgbClr val="021F43"/>
                </a:solidFill>
                <a:latin typeface="Arial"/>
                <a:ea typeface="Calibri" panose="020F0502020204030204" pitchFamily="34" charset="0"/>
              </a:rPr>
              <a:t> financing and affordability upfront.</a:t>
            </a:r>
            <a:r>
              <a:rPr lang="en-US" sz="1600" i="1" dirty="0">
                <a:solidFill>
                  <a:srgbClr val="021F43"/>
                </a:solidFill>
                <a:latin typeface="Arial"/>
                <a:ea typeface="Calibri" panose="020F0502020204030204" pitchFamily="34" charset="0"/>
              </a:rPr>
              <a:t> </a:t>
            </a:r>
            <a:r>
              <a:rPr lang="en-US" sz="1600" dirty="0">
                <a:solidFill>
                  <a:srgbClr val="021F43"/>
                </a:solidFill>
                <a:latin typeface="Arial"/>
                <a:ea typeface="Calibri" panose="020F0502020204030204" pitchFamily="34" charset="0"/>
              </a:rPr>
              <a:t>Positive impact created by massive investments in wastewater infrastructure can be preserved and further enhanced only if service quality levels are sustained</a:t>
            </a:r>
            <a:r>
              <a:rPr lang="en-US" sz="1700" dirty="0">
                <a:solidFill>
                  <a:srgbClr val="021F43"/>
                </a:solidFill>
                <a:latin typeface="Arial"/>
                <a:ea typeface="Calibri" panose="020F0502020204030204" pitchFamily="34" charset="0"/>
              </a:rPr>
              <a:t>. </a:t>
            </a:r>
            <a:r>
              <a:rPr lang="en-US" sz="1600" dirty="0">
                <a:solidFill>
                  <a:srgbClr val="021F43"/>
                </a:solidFill>
                <a:latin typeface="Arial"/>
              </a:rPr>
              <a:t>While </a:t>
            </a:r>
            <a:r>
              <a:rPr lang="en-US" sz="1600" b="1" dirty="0">
                <a:solidFill>
                  <a:srgbClr val="021F43"/>
                </a:solidFill>
                <a:latin typeface="Arial"/>
              </a:rPr>
              <a:t>affordability</a:t>
            </a:r>
            <a:r>
              <a:rPr lang="en-US" sz="1600" dirty="0">
                <a:solidFill>
                  <a:srgbClr val="021F43"/>
                </a:solidFill>
                <a:latin typeface="Arial"/>
              </a:rPr>
              <a:t> was overall found not to be a major issues, there is a need to address existing/future affordability constraint, with targeted subsidies for poorer part of population </a:t>
            </a:r>
            <a:endParaRPr lang="en-US" sz="1600" dirty="0">
              <a:ea typeface="Calibri" panose="020F0502020204030204" pitchFamily="34" charset="0"/>
            </a:endParaRPr>
          </a:p>
          <a:p>
            <a:pPr lvl="0" algn="just"/>
            <a:endParaRPr lang="en-US" sz="1600" dirty="0">
              <a:solidFill>
                <a:srgbClr val="021F43"/>
              </a:solidFill>
              <a:latin typeface="+mn-lt"/>
            </a:endParaRPr>
          </a:p>
          <a:p>
            <a:pPr marL="342900" lvl="0" indent="-342900" algn="just">
              <a:buFontTx/>
              <a:buChar char="-"/>
            </a:pPr>
            <a:r>
              <a:rPr lang="en-US" sz="1600" b="1" dirty="0">
                <a:solidFill>
                  <a:srgbClr val="021F43"/>
                </a:solidFill>
                <a:latin typeface="+mn-lt"/>
              </a:rPr>
              <a:t>Technical and institutional capacity enhancement </a:t>
            </a:r>
            <a:r>
              <a:rPr lang="en-US" sz="1600" dirty="0">
                <a:solidFill>
                  <a:srgbClr val="021F43"/>
                </a:solidFill>
                <a:latin typeface="+mn-lt"/>
              </a:rPr>
              <a:t>is crucial for successful wastewater project implementation. One of the main bottlenecks for UWWTD implementation has been the lack of institutional capacity of the implementing utilities, given the size and complexity of investment projects. </a:t>
            </a:r>
          </a:p>
          <a:p>
            <a:pPr lvl="0" algn="just"/>
            <a:endParaRPr lang="en-US" sz="1600" dirty="0">
              <a:solidFill>
                <a:srgbClr val="021F43"/>
              </a:solidFill>
              <a:latin typeface="+mn-lt"/>
            </a:endParaRPr>
          </a:p>
          <a:p>
            <a:pPr marL="342900" lvl="0" indent="-342900" algn="just">
              <a:buFontTx/>
              <a:buChar char="-"/>
            </a:pPr>
            <a:r>
              <a:rPr lang="en-US" sz="1600" b="1" dirty="0">
                <a:solidFill>
                  <a:srgbClr val="021F43"/>
                </a:solidFill>
                <a:latin typeface="Arial"/>
                <a:ea typeface="Calibri" panose="020F0502020204030204" pitchFamily="34" charset="0"/>
                <a:cs typeface="Times New Roman" panose="02020603050405020304" pitchFamily="18" charset="0"/>
              </a:rPr>
              <a:t>Conduct the reforms and policy changes necessary to implement the recommendations ahead of time.</a:t>
            </a:r>
            <a:r>
              <a:rPr lang="en-US" sz="1600" dirty="0">
                <a:solidFill>
                  <a:srgbClr val="021F43"/>
                </a:solidFill>
                <a:latin typeface="Arial"/>
                <a:ea typeface="Calibri" panose="020F0502020204030204" pitchFamily="34" charset="0"/>
                <a:cs typeface="Times New Roman" panose="02020603050405020304" pitchFamily="18" charset="0"/>
              </a:rPr>
              <a:t> Considering the preceding recommendations, candidate countries should develop and implement the critical package of reforms needed to address the challenges and issues on technical and financial levels.</a:t>
            </a:r>
          </a:p>
          <a:p>
            <a:pPr marL="342900" lvl="0" indent="-342900" algn="just">
              <a:buFontTx/>
              <a:buChar char="-"/>
            </a:pPr>
            <a:endParaRPr lang="en-US" sz="1600" dirty="0">
              <a:solidFill>
                <a:srgbClr val="021F43"/>
              </a:solidFill>
              <a:latin typeface="+mn-lt"/>
            </a:endParaRPr>
          </a:p>
          <a:p>
            <a:pPr marL="342900" lvl="0" indent="-342900">
              <a:buFontTx/>
              <a:buChar char="-"/>
            </a:pPr>
            <a:endParaRPr lang="en-US" sz="2300" dirty="0"/>
          </a:p>
          <a:p>
            <a:pPr marL="457200" indent="-457200">
              <a:spcBef>
                <a:spcPts val="1824"/>
              </a:spcBef>
              <a:buFont typeface="Arial" charset="0"/>
              <a:buChar char="•"/>
            </a:pPr>
            <a:endParaRPr lang="en-US" dirty="0"/>
          </a:p>
        </p:txBody>
      </p:sp>
    </p:spTree>
    <p:extLst>
      <p:ext uri="{BB962C8B-B14F-4D97-AF65-F5344CB8AC3E}">
        <p14:creationId xmlns:p14="http://schemas.microsoft.com/office/powerpoint/2010/main" val="1426735220"/>
      </p:ext>
    </p:extLst>
  </p:cSld>
  <p:clrMapOvr>
    <a:masterClrMapping/>
  </p:clrMapOvr>
</p:sld>
</file>

<file path=ppt/theme/theme1.xml><?xml version="1.0" encoding="utf-8"?>
<a:theme xmlns:a="http://schemas.openxmlformats.org/drawingml/2006/main" name="Title Slide">
  <a:themeElements>
    <a:clrScheme name="Custom 1">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s">
  <a:themeElements>
    <a:clrScheme name="World Bank Water">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sing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WBG-Any_Logo-Cobranded</Template>
  <TotalTime>4475</TotalTime>
  <Words>1253</Words>
  <Application>Microsoft Office PowerPoint</Application>
  <PresentationFormat>On-screen Show (4:3)</PresentationFormat>
  <Paragraphs>178</Paragraphs>
  <Slides>10</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MS PGothic</vt:lpstr>
      <vt:lpstr>Andes ExtraLight</vt:lpstr>
      <vt:lpstr>Arial</vt:lpstr>
      <vt:lpstr>Calibri</vt:lpstr>
      <vt:lpstr>Times New Roman</vt:lpstr>
      <vt:lpstr>Trebuchet MS</vt:lpstr>
      <vt:lpstr>Wingdings</vt:lpstr>
      <vt:lpstr>Title Slide</vt:lpstr>
      <vt:lpstr>Text Slides</vt:lpstr>
      <vt:lpstr>Section Slides</vt:lpstr>
      <vt:lpstr>Closing slide</vt:lpstr>
      <vt:lpstr> Wastewater Management in the Danube Region:  Opportunities and Challenges of UWWTD implementation Mr. Stjepan Gabric (World Bank)</vt:lpstr>
      <vt:lpstr>Implementation of UWWTD - Case of new EU countries from Danube River Basin</vt:lpstr>
      <vt:lpstr>Implementation of UWWTD - Case of new EU countries from DRB Where are we?</vt:lpstr>
      <vt:lpstr>Implementation of UWWTD - Case of new EU countries from DRB What are water quality implication?</vt:lpstr>
      <vt:lpstr>Implementation of UWWTD - Case of new EU countries from DRB Is it financially sustainable?</vt:lpstr>
      <vt:lpstr>Implementation of UWWTD - Case of new EU countries from DRB Is it financially affordable?</vt:lpstr>
      <vt:lpstr>Implementation of UWWTD - Case of new EU countries from DRB Is it economically viable?</vt:lpstr>
      <vt:lpstr> Recommendations for better service resilience</vt:lpstr>
      <vt:lpstr> Recommendations for better service resilience</vt:lpstr>
      <vt:lpstr>Implementation of UWWTD  Case of new EU countries from Danube River Basin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Zita Marie Julie De Pooter</dc:creator>
  <cp:lastModifiedBy>Stjepan Gabric</cp:lastModifiedBy>
  <cp:revision>414</cp:revision>
  <cp:lastPrinted>2014-07-31T18:37:30Z</cp:lastPrinted>
  <dcterms:created xsi:type="dcterms:W3CDTF">2014-07-28T18:22:11Z</dcterms:created>
  <dcterms:modified xsi:type="dcterms:W3CDTF">2019-05-20T14:50:43Z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bd1e7400-0f24-40fe-a354-3feddc500f2b</vt:lpwstr>
  </property>
  <property fmtid="{D5CDD505-2E9C-101B-9397-08002B2CF9AE}" pid="3" name="Offisync_ProviderInitializationData">
    <vt:lpwstr>https://spark.worldbank.org</vt:lpwstr>
  </property>
  <property fmtid="{D5CDD505-2E9C-101B-9397-08002B2CF9AE}" pid="4" name="Offisync_UniqueId">
    <vt:lpwstr>143022</vt:lpwstr>
  </property>
  <property fmtid="{D5CDD505-2E9C-101B-9397-08002B2CF9AE}" pid="5" name="Jive_LatestUserAccountName">
    <vt:lpwstr>wb419391</vt:lpwstr>
  </property>
  <property fmtid="{D5CDD505-2E9C-101B-9397-08002B2CF9AE}" pid="6" name="Offisync_ServerID">
    <vt:lpwstr>d939fab4-716e-42cc-bfec-ffb0ab88b99b</vt:lpwstr>
  </property>
  <property fmtid="{D5CDD505-2E9C-101B-9397-08002B2CF9AE}" pid="7" name="Offisync_UpdateToken">
    <vt:lpwstr>1</vt:lpwstr>
  </property>
  <property fmtid="{D5CDD505-2E9C-101B-9397-08002B2CF9AE}" pid="8" name="Jive_ModifiedButNotPublished">
    <vt:lpwstr>True</vt:lpwstr>
  </property>
</Properties>
</file>